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0"/>
  </p:handoutMasterIdLst>
  <p:sldIdLst>
    <p:sldId id="343" r:id="rId3"/>
    <p:sldId id="344" r:id="rId4"/>
    <p:sldId id="380" r:id="rId6"/>
    <p:sldId id="345" r:id="rId7"/>
    <p:sldId id="360" r:id="rId8"/>
    <p:sldId id="346" r:id="rId9"/>
    <p:sldId id="364" r:id="rId10"/>
    <p:sldId id="358" r:id="rId11"/>
    <p:sldId id="365" r:id="rId12"/>
    <p:sldId id="372" r:id="rId13"/>
    <p:sldId id="353" r:id="rId14"/>
    <p:sldId id="355" r:id="rId15"/>
    <p:sldId id="356" r:id="rId16"/>
    <p:sldId id="357" r:id="rId17"/>
    <p:sldId id="378" r:id="rId18"/>
    <p:sldId id="28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chenqiang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9C2"/>
    <a:srgbClr val="2E8DC2"/>
    <a:srgbClr val="33A8E7"/>
    <a:srgbClr val="4A4A4A"/>
    <a:srgbClr val="49494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668" autoAdjust="0"/>
    <p:restoredTop sz="79142" autoAdjust="0"/>
  </p:normalViewPr>
  <p:slideViewPr>
    <p:cSldViewPr snapToGrid="0">
      <p:cViewPr>
        <p:scale>
          <a:sx n="75" d="100"/>
          <a:sy n="75" d="100"/>
        </p:scale>
        <p:origin x="-234" y="-816"/>
      </p:cViewPr>
      <p:guideLst>
        <p:guide orient="horz" pos="205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DC85-343A-4616-BA40-7D7E1DCEA8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护罩后续计划切换成自研护罩 时间</a:t>
            </a:r>
            <a:r>
              <a:rPr lang="en-US" altLang="zh-CN" dirty="0" smtClean="0"/>
              <a:t>TBD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2017-11update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17</a:t>
            </a:r>
            <a:r>
              <a:rPr lang="zh-CN" altLang="en-US" dirty="0" smtClean="0"/>
              <a:t>寸护罩替代原</a:t>
            </a:r>
            <a:r>
              <a:rPr lang="en-US" altLang="zh-CN" dirty="0" smtClean="0"/>
              <a:t>15</a:t>
            </a:r>
            <a:r>
              <a:rPr lang="zh-CN" altLang="en-US" dirty="0" smtClean="0"/>
              <a:t>寸护罩（已完成）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新增圆形藏线盒解决北美客户圆形酒杯不协调问题；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涉及以下款型：</a:t>
            </a:r>
            <a:endParaRPr lang="zh-CN" altLang="en-US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TR-JB05-A-IN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TR-JB05-IN</a:t>
            </a:r>
            <a:r>
              <a:rPr lang="zh-CN" altLang="en-US" dirty="0" smtClean="0"/>
              <a:t>，后走线孔向内增加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管螺纹，计划时间：</a:t>
            </a:r>
            <a:r>
              <a:rPr lang="en-US" altLang="zh-CN" dirty="0" smtClean="0"/>
              <a:t>2018-12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、新增圆形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、新增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2017-12update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解决研发筒机自带底座变更后不适配问题：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护罩后续计划切换成自研护罩 时间</a:t>
            </a:r>
            <a:r>
              <a:rPr lang="en-US" altLang="zh-CN" dirty="0" smtClean="0"/>
              <a:t>TBD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2017-11update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17</a:t>
            </a:r>
            <a:r>
              <a:rPr lang="zh-CN" altLang="en-US" dirty="0" smtClean="0"/>
              <a:t>寸护罩替代原</a:t>
            </a:r>
            <a:r>
              <a:rPr lang="en-US" altLang="zh-CN" dirty="0" smtClean="0"/>
              <a:t>15</a:t>
            </a:r>
            <a:r>
              <a:rPr lang="zh-CN" altLang="en-US" dirty="0" smtClean="0"/>
              <a:t>寸护罩（已完成）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r>
              <a:rPr lang="zh-CN" altLang="en-US" dirty="0" smtClean="0"/>
              <a:t>涉及以下型号变更：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TR-JB04-C-IN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TR-JB04-IN</a:t>
            </a:r>
            <a:r>
              <a:rPr lang="zh-CN" altLang="en-US" dirty="0" smtClean="0"/>
              <a:t>；计划时间：</a:t>
            </a:r>
            <a:r>
              <a:rPr lang="en-US" altLang="zh-CN" dirty="0" smtClean="0"/>
              <a:t>2018-12</a:t>
            </a:r>
            <a:r>
              <a:rPr lang="zh-CN" altLang="en-US" dirty="0" smtClean="0"/>
              <a:t>，</a:t>
            </a:r>
            <a:endParaRPr lang="zh-CN" altLang="en-US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TR-JB07/WM04-B-IN</a:t>
            </a:r>
            <a:r>
              <a:rPr lang="en-US" altLang="zh-CN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TR-JB07/WM04-A-IN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TR-JB07/WM04-IN</a:t>
            </a:r>
            <a:r>
              <a:rPr lang="zh-CN" altLang="en-US" dirty="0" smtClean="0"/>
              <a:t>；计划时间：</a:t>
            </a:r>
            <a:r>
              <a:rPr lang="en-US" altLang="zh-CN" dirty="0" smtClean="0"/>
              <a:t>2018-12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>
                <a:solidFill>
                  <a:schemeClr val="accent6"/>
                </a:solidFill>
              </a:rPr>
              <a:t>3</a:t>
            </a:r>
            <a:r>
              <a:rPr lang="zh-CN" altLang="en-US" dirty="0" smtClean="0">
                <a:solidFill>
                  <a:schemeClr val="accent6"/>
                </a:solidFill>
              </a:rPr>
              <a:t>、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 smtClean="0"/>
              <a:t>TR-JB04-C-IN</a:t>
            </a:r>
            <a:r>
              <a:rPr lang="en-US" altLang="zh-CN" baseline="0" dirty="0" smtClean="0"/>
              <a:t> +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替代 </a:t>
            </a:r>
            <a:r>
              <a:rPr lang="en-US" altLang="zh-CN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TR-UF45-E-IN + TR-CE45-IN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 smtClean="0"/>
              <a:t>计划时间：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en-US" altLang="zh-CN" sz="1200" baseline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r>
              <a:rPr lang="zh-CN" altLang="en-US" dirty="0" smtClean="0"/>
              <a:t>壁装支架减小半径，解决北美及欧洲客户反馈段差缝隙问题；</a:t>
            </a:r>
            <a:endParaRPr lang="en-US" altLang="zh-CN" dirty="0" smtClean="0"/>
          </a:p>
          <a:p>
            <a:r>
              <a:rPr lang="zh-CN" altLang="en-US" dirty="0" smtClean="0"/>
              <a:t>涉及以下款型：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海螺标准款：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TR-JB03-H-IN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TR-JB03-E-IN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TR-JB07/WM03-F-IN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TR-JB07/WM03-D-IN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TR-JB07/WM03-C-IN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en-US" altLang="zh-CN" dirty="0" smtClean="0"/>
          </a:p>
          <a:p>
            <a:r>
              <a:rPr lang="zh-CN" altLang="en-US" dirty="0" smtClean="0"/>
              <a:t>海螺</a:t>
            </a:r>
            <a:r>
              <a:rPr lang="en-US" altLang="zh-CN" dirty="0" smtClean="0"/>
              <a:t>L</a:t>
            </a:r>
            <a:r>
              <a:rPr lang="zh-CN" altLang="en-US" dirty="0" smtClean="0"/>
              <a:t>款：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TR-JB03-I-IN</a:t>
            </a:r>
            <a:r>
              <a:rPr lang="zh-CN" altLang="en-US" dirty="0" smtClean="0"/>
              <a:t>：替代</a:t>
            </a:r>
            <a:r>
              <a:rPr lang="en-US" altLang="zh-CN" dirty="0" smtClean="0"/>
              <a:t>TR-JB03-F-IN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TR-JB07/WM03-G-IN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TR-JB07/WM03-E-IN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2019Q1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>
                <a:solidFill>
                  <a:srgbClr val="0000FF"/>
                </a:solidFill>
              </a:rPr>
              <a:t>TR-WM03-D-IN</a:t>
            </a:r>
            <a:r>
              <a:rPr lang="zh-CN" altLang="en-US" baseline="0" dirty="0" smtClean="0">
                <a:solidFill>
                  <a:srgbClr val="0000FF"/>
                </a:solidFill>
              </a:rPr>
              <a:t> </a:t>
            </a:r>
            <a:r>
              <a:rPr lang="zh-CN" altLang="en-US" dirty="0" smtClean="0">
                <a:solidFill>
                  <a:srgbClr val="0000FF"/>
                </a:solidFill>
              </a:rPr>
              <a:t>替代 </a:t>
            </a:r>
            <a:r>
              <a:rPr lang="en-US" altLang="zh-CN" dirty="0" smtClean="0">
                <a:solidFill>
                  <a:srgbClr val="0000FF"/>
                </a:solidFill>
              </a:rPr>
              <a:t>TR-WM03-C-IN</a:t>
            </a:r>
            <a:r>
              <a:rPr lang="zh-CN" altLang="en-US" baseline="0" dirty="0" smtClean="0">
                <a:solidFill>
                  <a:srgbClr val="0000FF"/>
                </a:solidFill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dirty="0" smtClean="0"/>
              <a:t>2019Q1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2017-12 update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：解决研发支架设计未适配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EASY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系列产品问题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TR-JB07/WM03-C-IN 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TR-JB07/WM03-D-IN 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TR-WM03-B-IN 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r>
              <a:rPr lang="zh-CN" altLang="en-US" dirty="0" smtClean="0"/>
              <a:t>壁装支架减小半径，解决北美及欧洲客户反馈段差缝隙问题；</a:t>
            </a:r>
            <a:endParaRPr lang="en-US" altLang="zh-CN" dirty="0" smtClean="0"/>
          </a:p>
          <a:p>
            <a:r>
              <a:rPr lang="zh-CN" altLang="en-US" dirty="0" smtClean="0"/>
              <a:t>涉及以下款型：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TR-JB03-G-IN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TR-JB03-D-IN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zh-CN" altLang="en-US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TR-JB07/WM03-G-IN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TR-JB07/WM03-E-IN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TR-JB07/WM03-C-IN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2019Q1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>
                <a:solidFill>
                  <a:srgbClr val="0000FF"/>
                </a:solidFill>
              </a:rPr>
              <a:t>TR-WM03-D-IN</a:t>
            </a:r>
            <a:r>
              <a:rPr lang="zh-CN" altLang="en-US" baseline="0" dirty="0" smtClean="0">
                <a:solidFill>
                  <a:srgbClr val="0000FF"/>
                </a:solidFill>
              </a:rPr>
              <a:t> </a:t>
            </a:r>
            <a:r>
              <a:rPr lang="zh-CN" altLang="en-US" dirty="0" smtClean="0">
                <a:solidFill>
                  <a:srgbClr val="0000FF"/>
                </a:solidFill>
              </a:rPr>
              <a:t>替代 </a:t>
            </a:r>
            <a:r>
              <a:rPr lang="en-US" altLang="zh-CN" dirty="0" smtClean="0">
                <a:solidFill>
                  <a:srgbClr val="0000FF"/>
                </a:solidFill>
              </a:rPr>
              <a:t>TR-WM03-C-IN</a:t>
            </a:r>
            <a:r>
              <a:rPr lang="zh-CN" altLang="en-US" dirty="0" smtClean="0">
                <a:solidFill>
                  <a:srgbClr val="0000FF"/>
                </a:solidFill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dirty="0" smtClean="0"/>
              <a:t>2019Q1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>
                <a:solidFill>
                  <a:schemeClr val="accent6"/>
                </a:solidFill>
              </a:rPr>
              <a:t>4</a:t>
            </a:r>
            <a:r>
              <a:rPr lang="zh-CN" altLang="en-US" dirty="0" smtClean="0">
                <a:solidFill>
                  <a:schemeClr val="accent6"/>
                </a:solidFill>
              </a:rPr>
              <a:t>、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 smtClean="0"/>
              <a:t>TR-JB04-G-IN</a:t>
            </a:r>
            <a:r>
              <a:rPr lang="en-US" altLang="zh-CN" baseline="0" dirty="0" smtClean="0"/>
              <a:t> +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替代 </a:t>
            </a:r>
            <a:r>
              <a:rPr lang="en-US" altLang="zh-CN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TR-UF45-J-IN+TR-CE45-IN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 smtClean="0"/>
              <a:t>计划时间：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2018-8update:</a:t>
            </a:r>
            <a:endParaRPr lang="en-US" altLang="zh-CN" sz="1200" baseline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壁装支架外围孔位白漆填补，紧急解决欧洲客户壁装支架缝隙问题</a:t>
            </a:r>
            <a:endParaRPr lang="en-US" altLang="zh-CN" sz="1200" baseline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新增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TR-JB07/WM03-E-IN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和</a:t>
            </a:r>
            <a:r>
              <a:rPr lang="en-US" altLang="zh-CN" b="0" dirty="0" smtClean="0"/>
              <a:t>TR-WM03-C-IN</a:t>
            </a:r>
            <a:r>
              <a:rPr lang="zh-CN" altLang="en-US" b="0" dirty="0" smtClean="0"/>
              <a:t>（已完成）</a:t>
            </a:r>
            <a:endParaRPr lang="en-US" altLang="zh-CN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2017-12update</a:t>
            </a:r>
            <a:r>
              <a:rPr lang="zh-CN" altLang="en-US" sz="1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解决研发支架设计未适配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EASY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系列产品问题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TR-JB07/WM03-D-IN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TR-UF45-J-IN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TR-UF45-D-IN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r>
              <a:rPr lang="zh-CN" altLang="en-US" dirty="0" smtClean="0"/>
              <a:t>涉及以下款型：</a:t>
            </a:r>
            <a:endParaRPr lang="zh-CN" altLang="en-US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TR-JB04-D-IN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TR-JB04-B-IN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zh-CN" altLang="en-US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TR-JB03-H-IN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TR-JB03-E-IN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en-US" altLang="zh-CN" dirty="0" smtClean="0"/>
          </a:p>
          <a:p>
            <a:r>
              <a:rPr lang="en-US" altLang="zh-CN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、吊装方案：</a:t>
            </a:r>
            <a:r>
              <a:rPr lang="en-US" altLang="zh-CN" dirty="0" smtClean="0"/>
              <a:t>TR-JB04-D-IN</a:t>
            </a:r>
            <a:r>
              <a:rPr lang="en-US" altLang="zh-CN" baseline="0" dirty="0" smtClean="0"/>
              <a:t> +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替代 </a:t>
            </a:r>
            <a:r>
              <a:rPr lang="en-US" altLang="zh-CN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TR-UF45-F-IN+TR-CE45-IN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 smtClean="0"/>
              <a:t>计划时间：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、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 smtClean="0"/>
              <a:t>TR-JB03-H-IN</a:t>
            </a:r>
            <a:r>
              <a:rPr lang="en-US" altLang="zh-CN" baseline="0" dirty="0" smtClean="0"/>
              <a:t> +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替代 </a:t>
            </a:r>
            <a:r>
              <a:rPr lang="en-US" altLang="zh-CN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TR-UF45-I-IN+TR-CE45-IN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 smtClean="0"/>
              <a:t>计划时间：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2018-11-8update</a:t>
            </a:r>
            <a:r>
              <a:rPr lang="zh-CN" altLang="en-US" baseline="0" dirty="0" smtClean="0"/>
              <a:t>：为解决北美客户要求所有半球产品可吊装需求</a:t>
            </a:r>
            <a:endParaRPr lang="en-US" altLang="zh-CN" baseline="0" dirty="0" smtClean="0"/>
          </a:p>
          <a:p>
            <a:r>
              <a:rPr lang="zh-CN" altLang="en-US" baseline="0" dirty="0" smtClean="0"/>
              <a:t>新开模具：搭配新藏线盒使用</a:t>
            </a:r>
            <a:endParaRPr lang="en-US" altLang="zh-CN" baseline="0" dirty="0" smtClean="0"/>
          </a:p>
          <a:p>
            <a:r>
              <a:rPr lang="en-US" altLang="zh-CN" baseline="0" dirty="0" smtClean="0"/>
              <a:t>1</a:t>
            </a:r>
            <a:r>
              <a:rPr lang="zh-CN" altLang="en-US" baseline="0" dirty="0" smtClean="0"/>
              <a:t>、</a:t>
            </a:r>
            <a:r>
              <a:rPr lang="en-US" altLang="zh-CN" baseline="0" dirty="0" smtClean="0"/>
              <a:t>200mm</a:t>
            </a:r>
            <a:r>
              <a:rPr lang="zh-CN" altLang="en-US" baseline="0" dirty="0" smtClean="0"/>
              <a:t>吊杆（带吸顶盘）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baseline="0" dirty="0" smtClean="0"/>
              <a:t>；</a:t>
            </a:r>
            <a:endParaRPr lang="en-US" altLang="zh-CN" baseline="0" dirty="0" smtClean="0"/>
          </a:p>
          <a:p>
            <a:r>
              <a:rPr lang="en-US" altLang="zh-CN" baseline="0" dirty="0" smtClean="0"/>
              <a:t>2</a:t>
            </a:r>
            <a:r>
              <a:rPr lang="zh-CN" altLang="en-US" baseline="0" dirty="0" smtClean="0"/>
              <a:t>、</a:t>
            </a:r>
            <a:r>
              <a:rPr lang="en-US" altLang="zh-CN" baseline="0" dirty="0" smtClean="0"/>
              <a:t>200mm</a:t>
            </a:r>
            <a:r>
              <a:rPr lang="zh-CN" altLang="en-US" baseline="0" dirty="0" smtClean="0"/>
              <a:t>加长杆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TR-SE24-IN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baseline="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500mm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加长杆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（加长杆下部为外螺纹，上部为内螺纹，理论上可无限加长）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2018-11-20update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TR-JB06-A-IN</a:t>
            </a:r>
            <a:r>
              <a:rPr lang="zh-CN" altLang="en-US" dirty="0" smtClean="0"/>
              <a:t>暂停，重规划；</a:t>
            </a:r>
            <a:endParaRPr lang="en-US" altLang="zh-CN" dirty="0" smtClean="0"/>
          </a:p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涉及以下款型：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TR-JB06-A-IN</a:t>
            </a:r>
            <a:r>
              <a:rPr lang="zh-CN" altLang="en-US" dirty="0" smtClean="0"/>
              <a:t>：替代</a:t>
            </a:r>
            <a:r>
              <a:rPr lang="en-US" altLang="zh-CN" dirty="0" smtClean="0"/>
              <a:t>TR-JB07-C-IN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TR-JB07-B-IN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2019Q1</a:t>
            </a:r>
            <a:endParaRPr lang="zh-CN" altLang="en-US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TR-JB07-D-IN</a:t>
            </a:r>
            <a:r>
              <a:rPr lang="zh-CN" altLang="en-US" dirty="0" smtClean="0"/>
              <a:t>：替代</a:t>
            </a:r>
            <a:r>
              <a:rPr lang="en-US" altLang="zh-CN" dirty="0" smtClean="0"/>
              <a:t>TR-JB07-C-IN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TR-JB07-B-IN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dirty="0" smtClean="0"/>
              <a:t>2019Q1</a:t>
            </a:r>
            <a:endParaRPr lang="zh-CN" altLang="en-US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2017-12update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解决研发筒机自带底座变更后不适配问题：</a:t>
            </a:r>
            <a:endParaRPr lang="en-US" altLang="zh-CN" dirty="0" smtClean="0"/>
          </a:p>
          <a:p>
            <a:r>
              <a:rPr lang="zh-CN" altLang="en-US" dirty="0" smtClean="0"/>
              <a:t>涉及款型如下：</a:t>
            </a:r>
            <a:endParaRPr lang="en-US" altLang="zh-CN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（已完成）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2018-11-20update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TR-JB06-A-IN</a:t>
            </a:r>
            <a:r>
              <a:rPr lang="zh-CN" altLang="en-US" dirty="0" smtClean="0"/>
              <a:t>暂停，重规划；</a:t>
            </a:r>
            <a:endParaRPr lang="en-US" altLang="zh-CN" dirty="0" smtClean="0"/>
          </a:p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涉及以下款型：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TR-JB06-A-IN</a:t>
            </a:r>
            <a:r>
              <a:rPr lang="zh-CN" altLang="en-US" dirty="0" smtClean="0"/>
              <a:t>：替代</a:t>
            </a:r>
            <a:r>
              <a:rPr lang="en-US" altLang="zh-CN" dirty="0" smtClean="0"/>
              <a:t>TR-JB07-C-IN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TR-JB07-B-IN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2019Q1</a:t>
            </a:r>
            <a:endParaRPr lang="zh-CN" altLang="en-US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TR-JB07-D-IN</a:t>
            </a:r>
            <a:r>
              <a:rPr lang="zh-CN" altLang="en-US" dirty="0" smtClean="0"/>
              <a:t>：替代</a:t>
            </a:r>
            <a:r>
              <a:rPr lang="en-US" altLang="zh-CN" dirty="0" smtClean="0"/>
              <a:t>TR-JB07-C-IN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TR-JB07-B-IN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dirty="0" smtClean="0"/>
              <a:t>2019Q1</a:t>
            </a:r>
            <a:endParaRPr lang="zh-CN" altLang="en-US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2017-12update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解决研发筒机自带底座变更后不适配问题：</a:t>
            </a:r>
            <a:endParaRPr lang="en-US" altLang="zh-CN" dirty="0" smtClean="0"/>
          </a:p>
          <a:p>
            <a:r>
              <a:rPr lang="zh-CN" altLang="en-US" dirty="0" smtClean="0"/>
              <a:t>涉及款型如下：</a:t>
            </a:r>
            <a:endParaRPr lang="en-US" altLang="zh-CN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（已完成）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05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61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D3D4-BCA6-4A48-9ED4-8CB3146B48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FCE4-F346-486E-9E13-757EA77880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png"/><Relationship Id="rId8" Type="http://schemas.openxmlformats.org/officeDocument/2006/relationships/image" Target="../media/image72.png"/><Relationship Id="rId7" Type="http://schemas.microsoft.com/office/2007/relationships/hdphoto" Target="../media/hdphoto1.wdp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56.png"/><Relationship Id="rId3" Type="http://schemas.openxmlformats.org/officeDocument/2006/relationships/image" Target="../media/image69.png"/><Relationship Id="rId2" Type="http://schemas.openxmlformats.org/officeDocument/2006/relationships/image" Target="../media/image55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png"/><Relationship Id="rId8" Type="http://schemas.openxmlformats.org/officeDocument/2006/relationships/image" Target="../media/image81.png"/><Relationship Id="rId7" Type="http://schemas.openxmlformats.org/officeDocument/2006/relationships/image" Target="../media/image80.png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89.jpeg"/><Relationship Id="rId15" Type="http://schemas.openxmlformats.org/officeDocument/2006/relationships/image" Target="../media/image88.png"/><Relationship Id="rId14" Type="http://schemas.openxmlformats.org/officeDocument/2006/relationships/image" Target="../media/image87.jpeg"/><Relationship Id="rId13" Type="http://schemas.openxmlformats.org/officeDocument/2006/relationships/image" Target="../media/image86.jpeg"/><Relationship Id="rId12" Type="http://schemas.openxmlformats.org/officeDocument/2006/relationships/image" Target="../media/image85.jpeg"/><Relationship Id="rId11" Type="http://schemas.openxmlformats.org/officeDocument/2006/relationships/image" Target="../media/image84.png"/><Relationship Id="rId10" Type="http://schemas.openxmlformats.org/officeDocument/2006/relationships/image" Target="../media/image83.png"/><Relationship Id="rId1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8.png"/><Relationship Id="rId8" Type="http://schemas.openxmlformats.org/officeDocument/2006/relationships/image" Target="../media/image97.png"/><Relationship Id="rId7" Type="http://schemas.openxmlformats.org/officeDocument/2006/relationships/image" Target="../media/image96.png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99.jpeg"/><Relationship Id="rId1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jpeg"/><Relationship Id="rId8" Type="http://schemas.openxmlformats.org/officeDocument/2006/relationships/image" Target="../media/image107.png"/><Relationship Id="rId7" Type="http://schemas.openxmlformats.org/officeDocument/2006/relationships/image" Target="../media/image106.png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image" Target="../media/image10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1" Type="http://schemas.openxmlformats.org/officeDocument/2006/relationships/image" Target="../media/image14.jpeg"/><Relationship Id="rId10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9.png"/><Relationship Id="rId7" Type="http://schemas.openxmlformats.org/officeDocument/2006/relationships/image" Target="../media/image28.jpe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1.png"/><Relationship Id="rId13" Type="http://schemas.openxmlformats.org/officeDocument/2006/relationships/image" Target="../media/image40.png"/><Relationship Id="rId12" Type="http://schemas.openxmlformats.org/officeDocument/2006/relationships/image" Target="../media/image27.png"/><Relationship Id="rId11" Type="http://schemas.openxmlformats.org/officeDocument/2006/relationships/image" Target="../media/image39.png"/><Relationship Id="rId10" Type="http://schemas.openxmlformats.org/officeDocument/2006/relationships/image" Target="../media/image25.png"/><Relationship Id="rId1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7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25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8" Type="http://schemas.openxmlformats.org/officeDocument/2006/relationships/image" Target="../media/image61.png"/><Relationship Id="rId7" Type="http://schemas.openxmlformats.org/officeDocument/2006/relationships/image" Target="../media/image60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24.png"/><Relationship Id="rId2" Type="http://schemas.openxmlformats.org/officeDocument/2006/relationships/image" Target="../media/image56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63.png"/><Relationship Id="rId1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10373" y="2799679"/>
            <a:ext cx="672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IPC Accessories Installation Guide 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56813" y="3483334"/>
            <a:ext cx="1452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2019-08-28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725217" y="3472706"/>
            <a:ext cx="240026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IPC2C22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" y="2327275"/>
            <a:ext cx="1822450" cy="1214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直接连接符 71"/>
          <p:cNvCxnSpPr/>
          <p:nvPr/>
        </p:nvCxnSpPr>
        <p:spPr>
          <a:xfrm>
            <a:off x="3346986" y="3122896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4240292" y="1981800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4240292" y="4357483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4240292" y="1981800"/>
            <a:ext cx="0" cy="24413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4237693" y="3122857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06"/>
          <p:cNvSpPr txBox="1"/>
          <p:nvPr/>
        </p:nvSpPr>
        <p:spPr>
          <a:xfrm>
            <a:off x="5566494" y="2051945"/>
            <a:ext cx="129614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TR-WM06-F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9" name="图片 78" descr="D:\外设上网\支架\TR-WM06-F分销支架\TR-WM06-F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6" r="26625" b="39705"/>
          <a:stretch>
            <a:fillRect/>
          </a:stretch>
        </p:blipFill>
        <p:spPr bwMode="auto">
          <a:xfrm>
            <a:off x="5749092" y="1705372"/>
            <a:ext cx="768936" cy="3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7579" y="3700776"/>
            <a:ext cx="357190" cy="46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31"/>
          <p:cNvSpPr txBox="1"/>
          <p:nvPr/>
        </p:nvSpPr>
        <p:spPr>
          <a:xfrm>
            <a:off x="5560388" y="4272280"/>
            <a:ext cx="1214627" cy="16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TR-UM06-A-IN</a:t>
            </a:r>
            <a:endParaRPr lang="zh-CN" altLang="en-US" sz="1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644074" y="2616760"/>
            <a:ext cx="1296144" cy="607017"/>
            <a:chOff x="4143944" y="178768"/>
            <a:chExt cx="1296144" cy="607017"/>
          </a:xfrm>
        </p:grpSpPr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3988" y="178768"/>
              <a:ext cx="576064" cy="310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Box 106"/>
            <p:cNvSpPr txBox="1"/>
            <p:nvPr/>
          </p:nvSpPr>
          <p:spPr>
            <a:xfrm>
              <a:off x="4143944" y="510195"/>
              <a:ext cx="1296144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  <a:endPara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87" name="直接连接符 86"/>
          <p:cNvCxnSpPr/>
          <p:nvPr/>
        </p:nvCxnSpPr>
        <p:spPr>
          <a:xfrm>
            <a:off x="7044487" y="3103701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2"/>
          <p:cNvSpPr txBox="1"/>
          <p:nvPr/>
        </p:nvSpPr>
        <p:spPr>
          <a:xfrm>
            <a:off x="7477041" y="3368729"/>
            <a:ext cx="1512168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90" name="图片 8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119447" y="2613342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"/>
          <p:cNvSpPr txBox="1"/>
          <p:nvPr/>
        </p:nvSpPr>
        <p:spPr>
          <a:xfrm>
            <a:off x="6775450" y="2781935"/>
            <a:ext cx="130429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4387850" y="1705610"/>
            <a:ext cx="90170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283393" y="4081780"/>
            <a:ext cx="117856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Pendent  mount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4" name="TextBox 9"/>
          <p:cNvSpPr txBox="1"/>
          <p:nvPr/>
        </p:nvSpPr>
        <p:spPr>
          <a:xfrm>
            <a:off x="4220845" y="2781935"/>
            <a:ext cx="130429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Mini 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498" y="2172709"/>
            <a:ext cx="134564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66"/>
          <p:cNvSpPr txBox="1"/>
          <p:nvPr/>
        </p:nvSpPr>
        <p:spPr>
          <a:xfrm>
            <a:off x="4501833" y="3340049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TR-JB05-A-IN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0605" y="2917565"/>
            <a:ext cx="15834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927648" y="3332989"/>
            <a:ext cx="136413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13434554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406030" y="4060349"/>
            <a:ext cx="467360" cy="597747"/>
          </a:xfrm>
          <a:prstGeom prst="rect">
            <a:avLst/>
          </a:prstGeom>
        </p:spPr>
      </p:pic>
      <p:sp>
        <p:nvSpPr>
          <p:cNvPr id="8" name="TextBox 98"/>
          <p:cNvSpPr txBox="1"/>
          <p:nvPr/>
        </p:nvSpPr>
        <p:spPr>
          <a:xfrm>
            <a:off x="7957251" y="4702214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92"/>
          <p:cNvSpPr txBox="1"/>
          <p:nvPr/>
        </p:nvSpPr>
        <p:spPr>
          <a:xfrm>
            <a:off x="6195198" y="4280820"/>
            <a:ext cx="225557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3"/>
          <p:cNvSpPr txBox="1"/>
          <p:nvPr/>
        </p:nvSpPr>
        <p:spPr>
          <a:xfrm>
            <a:off x="7801177" y="5006897"/>
            <a:ext cx="172819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Optional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1" name="TextBox 39"/>
          <p:cNvSpPr txBox="1"/>
          <p:nvPr/>
        </p:nvSpPr>
        <p:spPr>
          <a:xfrm>
            <a:off x="8016214" y="2151263"/>
            <a:ext cx="15754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TR-UP06-B-IN</a:t>
            </a:r>
            <a:endParaRPr lang="zh-CN" altLang="en-US" sz="1200" dirty="0"/>
          </a:p>
        </p:txBody>
      </p:sp>
      <p:pic>
        <p:nvPicPr>
          <p:cNvPr id="12" name="图片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7880" y="1657488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2937145" y="1997343"/>
            <a:ext cx="0" cy="13315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366098" y="1998822"/>
            <a:ext cx="57606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37146" y="1997343"/>
            <a:ext cx="547878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1"/>
          <p:cNvSpPr txBox="1"/>
          <p:nvPr/>
        </p:nvSpPr>
        <p:spPr>
          <a:xfrm>
            <a:off x="2467576" y="1595669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5369529" y="4031541"/>
            <a:ext cx="1978418" cy="22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001294" y="3040046"/>
            <a:ext cx="377733" cy="4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356753" y="3039729"/>
            <a:ext cx="1544434" cy="372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57619" y="4228959"/>
            <a:ext cx="16409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329508" y="4997601"/>
            <a:ext cx="20708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2"/>
          <p:cNvSpPr txBox="1"/>
          <p:nvPr/>
        </p:nvSpPr>
        <p:spPr>
          <a:xfrm>
            <a:off x="2530168" y="4666767"/>
            <a:ext cx="15834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6037943" y="5007343"/>
            <a:ext cx="319677" cy="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56" y="2800420"/>
            <a:ext cx="578079" cy="5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51"/>
          <p:cNvSpPr txBox="1"/>
          <p:nvPr/>
        </p:nvSpPr>
        <p:spPr>
          <a:xfrm>
            <a:off x="6119486" y="2653317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TextBox 66"/>
          <p:cNvSpPr txBox="1"/>
          <p:nvPr/>
        </p:nvSpPr>
        <p:spPr>
          <a:xfrm>
            <a:off x="4488730" y="5374517"/>
            <a:ext cx="144016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  <a:endParaRPr lang="en-US" altLang="zh-CN" sz="120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(Round)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6" name="图片 4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8299" y="2646272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8018812" y="3396466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Picture 2" descr="TR-JB06-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22667" r="21198" b="14667"/>
          <a:stretch>
            <a:fillRect/>
          </a:stretch>
        </p:blipFill>
        <p:spPr bwMode="auto">
          <a:xfrm>
            <a:off x="4942443" y="4244410"/>
            <a:ext cx="534993" cy="4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66"/>
          <p:cNvSpPr txBox="1"/>
          <p:nvPr/>
        </p:nvSpPr>
        <p:spPr>
          <a:xfrm>
            <a:off x="4702731" y="467677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9"/>
          <p:cNvSpPr txBox="1"/>
          <p:nvPr/>
        </p:nvSpPr>
        <p:spPr>
          <a:xfrm>
            <a:off x="648397" y="4843933"/>
            <a:ext cx="2089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IPC212X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图片 42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229" l="0" r="100000">
                        <a14:foregroundMark x1="28098" y1="20907" x2="50184" y2="30227"/>
                        <a14:foregroundMark x1="22086" y1="13854" x2="33742" y2="20907"/>
                        <a14:foregroundMark x1="44785" y1="25441" x2="63436" y2="32997"/>
                        <a14:foregroundMark x1="83804" y1="34257" x2="89202" y2="44081"/>
                        <a14:foregroundMark x1="88098" y1="46851" x2="88957" y2="59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194846" y="4352160"/>
            <a:ext cx="936104" cy="491887"/>
          </a:xfrm>
          <a:prstGeom prst="rect">
            <a:avLst/>
          </a:prstGeom>
          <a:ln>
            <a:noFill/>
          </a:ln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2415" y="1701679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7" name="Picture 2" descr="C:\Users\x04297\Desktop\渲染图\TR-JB05-B-IN\TR-JB05-B-IN-1.png"/>
          <p:cNvPicPr>
            <a:picLocks noChangeAspect="1" noChangeArrowheads="1"/>
          </p:cNvPicPr>
          <p:nvPr/>
        </p:nvPicPr>
        <p:blipFill>
          <a:blip r:embed="rId9" cstate="print"/>
          <a:srcRect l="26079" t="10688" r="21762" b="19816"/>
          <a:stretch>
            <a:fillRect/>
          </a:stretch>
        </p:blipFill>
        <p:spPr bwMode="auto">
          <a:xfrm>
            <a:off x="4907558" y="4910218"/>
            <a:ext cx="693335" cy="5973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330842" y="1371235"/>
            <a:ext cx="5203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10800000">
            <a:off x="5112483" y="1236013"/>
            <a:ext cx="572711" cy="3007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66487" y="154923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5060" y="2736904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2110" y="2452565"/>
            <a:ext cx="66892" cy="331867"/>
          </a:xfrm>
          <a:prstGeom prst="rect">
            <a:avLst/>
          </a:prstGeom>
          <a:noFill/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710" y="1710859"/>
            <a:ext cx="91156" cy="551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12484" y="2216412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4800" y="3491213"/>
            <a:ext cx="148665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3536" y="2990349"/>
            <a:ext cx="353259" cy="5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 flipV="1">
            <a:off x="6450476" y="1927540"/>
            <a:ext cx="0" cy="670533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85803" y="440119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5831" y="3991898"/>
            <a:ext cx="580948" cy="3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85256" y="3810003"/>
            <a:ext cx="44599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12781" y="4939042"/>
            <a:ext cx="59094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>
            <a:off x="6115454" y="1927540"/>
            <a:ext cx="33502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07148" y="2598072"/>
            <a:ext cx="743329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822145" y="1368807"/>
            <a:ext cx="208132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0800000" flipH="1" flipV="1">
            <a:off x="2812846" y="1358200"/>
            <a:ext cx="9298" cy="4787436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8497" y="3530651"/>
            <a:ext cx="144896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IPC62xx Series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IPC63xx Series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7811" y="3079923"/>
            <a:ext cx="2304320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13310" y="1820969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38433" y="3905254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26748" y="5049629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73477" y="5183887"/>
            <a:ext cx="174629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8325" y="2408673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2327" y="1763561"/>
            <a:ext cx="215477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9" name="Picture 3" descr="C:\Users\z01953\Desktop\2.png"/>
          <p:cNvPicPr>
            <a:picLocks noChangeAspect="1" noChangeArrowheads="1"/>
          </p:cNvPicPr>
          <p:nvPr/>
        </p:nvPicPr>
        <p:blipFill>
          <a:blip r:embed="rId8" cstate="print"/>
          <a:srcRect l="29717" t="30744" r="38396" b="39503"/>
          <a:stretch>
            <a:fillRect/>
          </a:stretch>
        </p:blipFill>
        <p:spPr bwMode="auto">
          <a:xfrm>
            <a:off x="4336959" y="4959338"/>
            <a:ext cx="1058680" cy="585397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085803" y="5519520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822144" y="5424452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8424357" y="4804848"/>
            <a:ext cx="1238257" cy="105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953257" y="4857761"/>
            <a:ext cx="647609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48507" y="5048262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286766" y="4857760"/>
            <a:ext cx="762005" cy="211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333995" y="5429264"/>
            <a:ext cx="3714776" cy="211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5400000" flipH="1" flipV="1">
            <a:off x="6335185" y="4810135"/>
            <a:ext cx="1237200" cy="1059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729719" y="4335267"/>
            <a:ext cx="204292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93784" y="5470613"/>
            <a:ext cx="2117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76147" y="3981066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(Shorter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822144" y="4221627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450476" y="2047825"/>
            <a:ext cx="193265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10800000">
            <a:off x="8643298" y="1867402"/>
            <a:ext cx="572711" cy="30070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8149156" y="222825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822145" y="3310784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238745" y="4191005"/>
            <a:ext cx="4848657" cy="1495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9046740" y="5429264"/>
            <a:ext cx="10406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822144" y="1987680"/>
            <a:ext cx="28246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822145" y="2658211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896477" y="1188387"/>
            <a:ext cx="8576120" cy="255988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114"/>
          <p:cNvSpPr txBox="1"/>
          <p:nvPr/>
        </p:nvSpPr>
        <p:spPr>
          <a:xfrm>
            <a:off x="9593943" y="1211879"/>
            <a:ext cx="1828800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2" name="TextBox 62"/>
          <p:cNvSpPr txBox="1"/>
          <p:nvPr/>
        </p:nvSpPr>
        <p:spPr>
          <a:xfrm>
            <a:off x="2812846" y="1095717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7226" y="5748188"/>
            <a:ext cx="652479" cy="648789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2469987" y="5875175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803299" y="6158093"/>
            <a:ext cx="17725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80"/>
          <p:cNvSpPr txBox="1"/>
          <p:nvPr/>
        </p:nvSpPr>
        <p:spPr>
          <a:xfrm>
            <a:off x="4339816" y="633551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05" y="1374583"/>
            <a:ext cx="446109" cy="6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81" y="1276077"/>
            <a:ext cx="687343" cy="75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38" y="2774038"/>
            <a:ext cx="455573" cy="63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图片 59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7620011" y="4286256"/>
            <a:ext cx="655016" cy="8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图片 6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3805" y="2798907"/>
            <a:ext cx="445996" cy="617864"/>
          </a:xfrm>
          <a:prstGeom prst="rect">
            <a:avLst/>
          </a:prstGeom>
        </p:spPr>
      </p:pic>
      <p:pic>
        <p:nvPicPr>
          <p:cNvPr id="62" name="图片 61" descr="\\Info-server\产品资料库\09-01-产品图片库\IDG\12月渲染需求\6寸球\标准球\IPC6222E_X33UP_F_1712.png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6" t="12291" r="32810" b="16021"/>
          <a:stretch>
            <a:fillRect/>
          </a:stretch>
        </p:blipFill>
        <p:spPr bwMode="auto">
          <a:xfrm>
            <a:off x="905457" y="2027124"/>
            <a:ext cx="482804" cy="66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图片 6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86838" y="2027124"/>
            <a:ext cx="404789" cy="661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076691" y="1377064"/>
            <a:ext cx="52783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85010" y="3890968"/>
            <a:ext cx="452429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1490" y="5014680"/>
            <a:ext cx="599468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6612643" y="4223515"/>
            <a:ext cx="0" cy="11604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612643" y="4223515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604523" y="5233565"/>
            <a:ext cx="136895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425904" y="4380859"/>
            <a:ext cx="715813" cy="255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604523" y="1376520"/>
            <a:ext cx="0" cy="475309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z01953\Desktop\2.png"/>
          <p:cNvPicPr>
            <a:picLocks noChangeAspect="1" noChangeArrowheads="1"/>
          </p:cNvPicPr>
          <p:nvPr/>
        </p:nvPicPr>
        <p:blipFill>
          <a:blip r:embed="rId3" cstate="print"/>
          <a:srcRect l="29717" t="30744" r="38396" b="39503"/>
          <a:stretch>
            <a:fillRect/>
          </a:stretch>
        </p:blipFill>
        <p:spPr bwMode="auto">
          <a:xfrm>
            <a:off x="3973475" y="4864291"/>
            <a:ext cx="1073947" cy="5990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71856" y="5479752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0072" y="466277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030132" y="4380855"/>
            <a:ext cx="58251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255358" y="5233565"/>
            <a:ext cx="135728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425904" y="4380855"/>
            <a:ext cx="0" cy="54498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\\info-server\产品资料库\09-01-产品图片库\01-国内\01-摄像机\HIC6821-HX22IR\png\HIC6821-HX22IR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12043" r="16963" b="11290"/>
          <a:stretch>
            <a:fillRect/>
          </a:stretch>
        </p:blipFill>
        <p:spPr bwMode="auto">
          <a:xfrm>
            <a:off x="1335309" y="1283570"/>
            <a:ext cx="515102" cy="9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401110" y="4965171"/>
            <a:ext cx="17714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3854" y="3924228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9258" y="5110477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1286" y="4410048"/>
            <a:ext cx="225047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8988" y="5541295"/>
            <a:ext cx="214903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612643" y="5383955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942072" y="1190343"/>
            <a:ext cx="580969" cy="307729"/>
          </a:xfrm>
          <a:prstGeom prst="rect">
            <a:avLst/>
          </a:prstGeom>
          <a:noFill/>
        </p:spPr>
      </p:pic>
      <p:sp>
        <p:nvSpPr>
          <p:cNvPr id="26" name="TextBox 50"/>
          <p:cNvSpPr txBox="1"/>
          <p:nvPr/>
        </p:nvSpPr>
        <p:spPr>
          <a:xfrm>
            <a:off x="4489643" y="1559618"/>
            <a:ext cx="158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65"/>
          <p:cNvSpPr txBox="1"/>
          <p:nvPr/>
        </p:nvSpPr>
        <p:spPr>
          <a:xfrm>
            <a:off x="4488196" y="277502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6020" y="2484048"/>
            <a:ext cx="67857" cy="339619"/>
          </a:xfrm>
          <a:prstGeom prst="rect">
            <a:avLst/>
          </a:prstGeom>
          <a:noFill/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6587" y="1725019"/>
            <a:ext cx="92471" cy="564597"/>
          </a:xfrm>
          <a:prstGeom prst="rect">
            <a:avLst/>
          </a:prstGeom>
          <a:noFill/>
        </p:spPr>
      </p:pic>
      <p:sp>
        <p:nvSpPr>
          <p:cNvPr id="30" name="TextBox 68"/>
          <p:cNvSpPr txBox="1"/>
          <p:nvPr/>
        </p:nvSpPr>
        <p:spPr>
          <a:xfrm>
            <a:off x="4942072" y="224237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89"/>
          <p:cNvSpPr txBox="1"/>
          <p:nvPr/>
        </p:nvSpPr>
        <p:spPr>
          <a:xfrm>
            <a:off x="4579232" y="3546952"/>
            <a:ext cx="1508096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25736" y="2993041"/>
            <a:ext cx="358353" cy="5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6299357" y="1946759"/>
            <a:ext cx="0" cy="686195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959504" y="1946759"/>
            <a:ext cx="33985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545309" y="2632953"/>
            <a:ext cx="754048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618706" y="1374977"/>
            <a:ext cx="21113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1"/>
          <p:cNvSpPr txBox="1"/>
          <p:nvPr/>
        </p:nvSpPr>
        <p:spPr>
          <a:xfrm>
            <a:off x="2543302" y="3073986"/>
            <a:ext cx="2337549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TextBox 62"/>
          <p:cNvSpPr txBox="1"/>
          <p:nvPr/>
        </p:nvSpPr>
        <p:spPr>
          <a:xfrm>
            <a:off x="6261657" y="1837698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2629037" y="1749921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299358" y="2069855"/>
            <a:ext cx="19605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523801" y="1885218"/>
            <a:ext cx="580969" cy="307729"/>
          </a:xfrm>
          <a:prstGeom prst="rect">
            <a:avLst/>
          </a:prstGeom>
          <a:noFill/>
        </p:spPr>
      </p:pic>
      <p:sp>
        <p:nvSpPr>
          <p:cNvPr id="42" name="TextBox 82"/>
          <p:cNvSpPr txBox="1"/>
          <p:nvPr/>
        </p:nvSpPr>
        <p:spPr>
          <a:xfrm>
            <a:off x="8022534" y="2254495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2618706" y="3362312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618706" y="2008305"/>
            <a:ext cx="286538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618706" y="2694496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694110" y="1125214"/>
            <a:ext cx="8970508" cy="26847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114"/>
          <p:cNvSpPr txBox="1"/>
          <p:nvPr/>
        </p:nvSpPr>
        <p:spPr>
          <a:xfrm>
            <a:off x="9753600" y="1149133"/>
            <a:ext cx="1911018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8" name="TextBox 62"/>
          <p:cNvSpPr txBox="1"/>
          <p:nvPr/>
        </p:nvSpPr>
        <p:spPr>
          <a:xfrm>
            <a:off x="2609274" y="1125214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10589" y="5710134"/>
            <a:ext cx="661888" cy="663943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2272965" y="5851334"/>
            <a:ext cx="2393836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611083" y="6129612"/>
            <a:ext cx="17980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0"/>
          <p:cNvSpPr txBox="1"/>
          <p:nvPr/>
        </p:nvSpPr>
        <p:spPr>
          <a:xfrm>
            <a:off x="4169758" y="631117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86963" y="2190435"/>
            <a:ext cx="130628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IPC68x Series 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4" name="图片 53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5168286" y="3890969"/>
            <a:ext cx="754580" cy="8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748789" y="2722213"/>
            <a:ext cx="0" cy="12575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890487" y="3361716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48790" y="2732916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692923" y="2372882"/>
            <a:ext cx="1645312" cy="866709"/>
            <a:chOff x="6084168" y="2420888"/>
            <a:chExt cx="1512168" cy="89327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372200" y="2420888"/>
              <a:ext cx="900570" cy="57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084168" y="299695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TR-FM200-IN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2748790" y="3990515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671745" y="3797229"/>
            <a:ext cx="1645312" cy="657109"/>
            <a:chOff x="3851920" y="3717032"/>
            <a:chExt cx="1512168" cy="677250"/>
          </a:xfrm>
        </p:grpSpPr>
        <p:sp>
          <p:nvSpPr>
            <p:cNvPr id="11" name="TextBox 10"/>
            <p:cNvSpPr txBox="1"/>
            <p:nvPr/>
          </p:nvSpPr>
          <p:spPr>
            <a:xfrm>
              <a:off x="3851920" y="407707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TR-UF45-H-IN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2" name="图片 1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3717032"/>
              <a:ext cx="720079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6922720" y="4536917"/>
            <a:ext cx="1566964" cy="936576"/>
            <a:chOff x="7236296" y="3717032"/>
            <a:chExt cx="1512168" cy="965282"/>
          </a:xfrm>
        </p:grpSpPr>
        <p:sp>
          <p:nvSpPr>
            <p:cNvPr id="14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5" name="图片 1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8224961" y="1537577"/>
            <a:ext cx="1645312" cy="896416"/>
            <a:chOff x="7380312" y="5085184"/>
            <a:chExt cx="1512168" cy="1003725"/>
          </a:xfrm>
        </p:grpSpPr>
        <p:sp>
          <p:nvSpPr>
            <p:cNvPr id="17" name="TextBox 16"/>
            <p:cNvSpPr txBox="1"/>
            <p:nvPr/>
          </p:nvSpPr>
          <p:spPr>
            <a:xfrm>
              <a:off x="7380312" y="5744289"/>
              <a:ext cx="1512168" cy="34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352" y="5085184"/>
              <a:ext cx="761826" cy="69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直接连接符 18"/>
          <p:cNvCxnSpPr/>
          <p:nvPr/>
        </p:nvCxnSpPr>
        <p:spPr>
          <a:xfrm flipH="1">
            <a:off x="5487035" y="2581275"/>
            <a:ext cx="8255" cy="358584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489344" y="4958191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77328" y="2372883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0635" y="4537064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4183" y="2236076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33809" y="3700348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Adaptor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826" y="3717032"/>
            <a:ext cx="2145759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IPC6222EI-X22UP-C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109730" y="3979811"/>
            <a:ext cx="36447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200376" y="1798666"/>
            <a:ext cx="112" cy="22683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474205" y="2586575"/>
            <a:ext cx="172617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200488" y="1798665"/>
            <a:ext cx="12929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200489" y="2860123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 descr="C:\Users\z01953\Desktop\2.png"/>
          <p:cNvPicPr>
            <a:picLocks noChangeAspect="1" noChangeArrowheads="1"/>
          </p:cNvPicPr>
          <p:nvPr/>
        </p:nvPicPr>
        <p:blipFill>
          <a:blip r:embed="rId5" cstate="print"/>
          <a:srcRect l="29717" t="30744" r="38396" b="39503"/>
          <a:stretch>
            <a:fillRect/>
          </a:stretch>
        </p:blipFill>
        <p:spPr bwMode="auto">
          <a:xfrm>
            <a:off x="8514965" y="2581590"/>
            <a:ext cx="1115868" cy="680061"/>
          </a:xfrm>
          <a:prstGeom prst="rect">
            <a:avLst/>
          </a:prstGeom>
          <a:noFill/>
        </p:spPr>
      </p:pic>
      <p:sp>
        <p:nvSpPr>
          <p:cNvPr id="32" name="TextBox 40"/>
          <p:cNvSpPr txBox="1"/>
          <p:nvPr/>
        </p:nvSpPr>
        <p:spPr>
          <a:xfrm>
            <a:off x="8241931" y="3186456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TextBox 53"/>
          <p:cNvSpPr txBox="1"/>
          <p:nvPr/>
        </p:nvSpPr>
        <p:spPr>
          <a:xfrm>
            <a:off x="7009282" y="2587420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Longer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53"/>
          <p:cNvSpPr txBox="1"/>
          <p:nvPr/>
        </p:nvSpPr>
        <p:spPr>
          <a:xfrm>
            <a:off x="7028807" y="1508787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Shorter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7293" y="3602958"/>
            <a:ext cx="687723" cy="75370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960096" y="3759751"/>
            <a:ext cx="1957997" cy="33855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Swan neck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80"/>
          <p:cNvSpPr txBox="1"/>
          <p:nvPr/>
        </p:nvSpPr>
        <p:spPr>
          <a:xfrm>
            <a:off x="8241931" y="4293096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\\info-server\产品资料库\09-01-产品图片库\02-海外\01- Network Camera\UNV\4. PTZ dome camera\IPC622XXI indoor series\png\IPC64X  indoor_F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8488" r="28414" b="9936"/>
          <a:stretch>
            <a:fillRect/>
          </a:stretch>
        </p:blipFill>
        <p:spPr bwMode="auto">
          <a:xfrm>
            <a:off x="1007435" y="3001682"/>
            <a:ext cx="629812" cy="684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直接连接符 38"/>
          <p:cNvCxnSpPr/>
          <p:nvPr/>
        </p:nvCxnSpPr>
        <p:spPr>
          <a:xfrm>
            <a:off x="7194361" y="4067013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495059" y="6167231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8838615" y="5392447"/>
            <a:ext cx="1750623" cy="1283702"/>
            <a:chOff x="6444208" y="2564904"/>
            <a:chExt cx="1750623" cy="1283702"/>
          </a:xfrm>
        </p:grpSpPr>
        <p:pic>
          <p:nvPicPr>
            <p:cNvPr id="62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01532" y="2564904"/>
              <a:ext cx="134764" cy="1008112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6444208" y="3573016"/>
              <a:ext cx="1512168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TR-SE45-A-IN</a:t>
              </a:r>
              <a:endParaRPr lang="zh-CN" altLang="en-US" sz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右大括号 74"/>
            <p:cNvSpPr/>
            <p:nvPr/>
          </p:nvSpPr>
          <p:spPr>
            <a:xfrm>
              <a:off x="7380312" y="2564904"/>
              <a:ext cx="144016" cy="1008112"/>
            </a:xfrm>
            <a:prstGeom prst="rightBrac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452320" y="2935977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500mm</a:t>
              </a:r>
              <a:endPara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312053" y="5721372"/>
            <a:ext cx="1741897" cy="903836"/>
            <a:chOff x="7643948" y="2915153"/>
            <a:chExt cx="1741897" cy="903836"/>
          </a:xfrm>
        </p:grpSpPr>
        <p:pic>
          <p:nvPicPr>
            <p:cNvPr id="95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314704" y="2957254"/>
              <a:ext cx="144016" cy="543754"/>
            </a:xfrm>
            <a:prstGeom prst="rect">
              <a:avLst/>
            </a:prstGeom>
            <a:noFill/>
          </p:spPr>
        </p:pic>
        <p:sp>
          <p:nvSpPr>
            <p:cNvPr id="98" name="右大括号 97"/>
            <p:cNvSpPr/>
            <p:nvPr/>
          </p:nvSpPr>
          <p:spPr>
            <a:xfrm>
              <a:off x="8571326" y="2915153"/>
              <a:ext cx="144016" cy="576064"/>
            </a:xfrm>
            <a:prstGeom prst="rightBrac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TextBox 72"/>
            <p:cNvSpPr txBox="1"/>
            <p:nvPr/>
          </p:nvSpPr>
          <p:spPr>
            <a:xfrm>
              <a:off x="8643334" y="3070202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200mm</a:t>
              </a:r>
              <a:endPara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TextBox 62"/>
            <p:cNvSpPr txBox="1"/>
            <p:nvPr/>
          </p:nvSpPr>
          <p:spPr>
            <a:xfrm>
              <a:off x="7643948" y="3543399"/>
              <a:ext cx="1512168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TR-SE45-IN</a:t>
              </a:r>
              <a:endParaRPr lang="zh-CN" altLang="en-US" sz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加号 60"/>
          <p:cNvSpPr/>
          <p:nvPr/>
        </p:nvSpPr>
        <p:spPr>
          <a:xfrm>
            <a:off x="8718088" y="6057663"/>
            <a:ext cx="216024" cy="216024"/>
          </a:xfrm>
          <a:prstGeom prst="mathPl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TextBox 21"/>
          <p:cNvSpPr txBox="1"/>
          <p:nvPr/>
        </p:nvSpPr>
        <p:spPr>
          <a:xfrm>
            <a:off x="5230635" y="5828654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092900" y="5677377"/>
            <a:ext cx="1566964" cy="936576"/>
            <a:chOff x="7236296" y="3717032"/>
            <a:chExt cx="1512168" cy="965282"/>
          </a:xfrm>
        </p:grpSpPr>
        <p:sp>
          <p:nvSpPr>
            <p:cNvPr id="46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7" name="图片 4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76300" y="2904490"/>
            <a:ext cx="1087120" cy="66103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654050" y="3768725"/>
            <a:ext cx="153225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IPC8542ER5-DUG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112102" y="3565551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970530" y="1215390"/>
            <a:ext cx="3175" cy="45605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2970762" y="12152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043955" y="832962"/>
            <a:ext cx="196309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53" name="图片 152" descr="\\Info-server\国内支撑平台\前端IPC\渲染图\配件\支架\TR-CM06-C-IN 四目吊装支架\TR-CM06-C-IN 四目吊装支架-RF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t="8342" r="28402" b="29242"/>
          <a:stretch>
            <a:fillRect/>
          </a:stretch>
        </p:blipFill>
        <p:spPr>
          <a:xfrm>
            <a:off x="5308600" y="833120"/>
            <a:ext cx="819150" cy="8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文本框 43"/>
          <p:cNvSpPr txBox="1"/>
          <p:nvPr/>
        </p:nvSpPr>
        <p:spPr>
          <a:xfrm>
            <a:off x="5006975" y="1708150"/>
            <a:ext cx="13017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TR-CM06-C-IN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971397" y="356540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3349625" y="3186430"/>
            <a:ext cx="13538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2D Bracket Mount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54" name="图片 153" descr="\\Info-server\国内支撑平台\前端IPC\渲染图\配件\支架\TR-UV06-C-IN 四目二维支架\TR-UV06-C-IN 四目二维支架-R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24933" r="37193" b="45040"/>
          <a:stretch>
            <a:fillRect/>
          </a:stretch>
        </p:blipFill>
        <p:spPr>
          <a:xfrm>
            <a:off x="5207953" y="3222625"/>
            <a:ext cx="91884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文本框 46"/>
          <p:cNvSpPr txBox="1"/>
          <p:nvPr/>
        </p:nvSpPr>
        <p:spPr>
          <a:xfrm>
            <a:off x="5019675" y="4075430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TR-UV06-C-IN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2973937" y="577583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528060" y="5440045"/>
            <a:ext cx="99695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4" name="图片 163" descr="\\Info-server\国内支撑平台\前端IPC\渲染图\配件\支架\四目壁装支架\四目壁装支架-R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5196205" y="5272405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文本框 49"/>
          <p:cNvSpPr txBox="1"/>
          <p:nvPr/>
        </p:nvSpPr>
        <p:spPr>
          <a:xfrm>
            <a:off x="5182235" y="6094730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500727" y="577583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501362" y="35647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6678295" y="5440045"/>
            <a:ext cx="14897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 Adapter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5" name="图片 16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959850" y="5353050"/>
            <a:ext cx="72009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文本框 53"/>
          <p:cNvSpPr txBox="1"/>
          <p:nvPr/>
        </p:nvSpPr>
        <p:spPr>
          <a:xfrm>
            <a:off x="8743315" y="6094730"/>
            <a:ext cx="13227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049770" y="3222625"/>
            <a:ext cx="10128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6" name="图片 165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 rot="5400000">
            <a:off x="8686800" y="3033078"/>
            <a:ext cx="904240" cy="79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框 55"/>
          <p:cNvSpPr txBox="1"/>
          <p:nvPr/>
        </p:nvSpPr>
        <p:spPr>
          <a:xfrm>
            <a:off x="8611235" y="4075430"/>
            <a:ext cx="11442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10" y="2801751"/>
            <a:ext cx="8355382" cy="761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70761" y="1215273"/>
            <a:ext cx="0" cy="49506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55566" y="1212006"/>
            <a:ext cx="3296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970762" y="3606859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970762" y="4477959"/>
            <a:ext cx="52753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0"/>
          <p:cNvGrpSpPr/>
          <p:nvPr/>
        </p:nvGrpSpPr>
        <p:grpSpPr>
          <a:xfrm>
            <a:off x="3102645" y="4190763"/>
            <a:ext cx="1384775" cy="625307"/>
            <a:chOff x="5580112" y="3503555"/>
            <a:chExt cx="1512168" cy="726368"/>
          </a:xfrm>
        </p:grpSpPr>
        <p:pic>
          <p:nvPicPr>
            <p:cNvPr id="21" name="图片 20"/>
            <p:cNvPicPr/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084168" y="3503555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580112" y="3908156"/>
              <a:ext cx="1512168" cy="32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TR-SM06-IN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00412" y="5331986"/>
            <a:ext cx="146743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HS-217SHB-BL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5245" y="3719063"/>
            <a:ext cx="186520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HS-217S-IN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81983" y="3024443"/>
            <a:ext cx="113157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HS-108-IN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619304" y="3756833"/>
            <a:ext cx="0" cy="14877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15"/>
          <p:cNvGrpSpPr/>
          <p:nvPr/>
        </p:nvGrpSpPr>
        <p:grpSpPr>
          <a:xfrm>
            <a:off x="4770595" y="1602324"/>
            <a:ext cx="1610853" cy="900643"/>
            <a:chOff x="6887287" y="4797152"/>
            <a:chExt cx="2110853" cy="1143898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68344" y="4797152"/>
              <a:ext cx="562285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6887287" y="5589236"/>
              <a:ext cx="2110853" cy="351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TR-UM06-A-IN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2970762" y="533406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157712" y="447795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619304" y="3756833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619304" y="524457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20"/>
          <p:cNvGrpSpPr/>
          <p:nvPr/>
        </p:nvGrpSpPr>
        <p:grpSpPr>
          <a:xfrm>
            <a:off x="6545039" y="1921278"/>
            <a:ext cx="1285397" cy="1001244"/>
            <a:chOff x="5873372" y="1844824"/>
            <a:chExt cx="1637589" cy="1367224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2200" y="1844824"/>
              <a:ext cx="534938" cy="988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5873372" y="2833799"/>
              <a:ext cx="1637589" cy="37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TR-CM06-IN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组合 21"/>
          <p:cNvGrpSpPr/>
          <p:nvPr/>
        </p:nvGrpSpPr>
        <p:grpSpPr>
          <a:xfrm>
            <a:off x="6521069" y="3686314"/>
            <a:ext cx="1507459" cy="502067"/>
            <a:chOff x="5776256" y="4018862"/>
            <a:chExt cx="1819416" cy="68558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5413" y="4018862"/>
              <a:ext cx="1080120" cy="46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5776256" y="4326198"/>
              <a:ext cx="1819416" cy="378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TR-WM06-A-IN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2970762" y="2942472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23"/>
          <p:cNvGrpSpPr/>
          <p:nvPr/>
        </p:nvGrpSpPr>
        <p:grpSpPr>
          <a:xfrm>
            <a:off x="6663494" y="5546029"/>
            <a:ext cx="1364863" cy="745057"/>
            <a:chOff x="5784133" y="1412776"/>
            <a:chExt cx="1738828" cy="1031604"/>
          </a:xfrm>
        </p:grpSpPr>
        <p:pic>
          <p:nvPicPr>
            <p:cNvPr id="42" name="图片 41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1412776"/>
              <a:ext cx="792088" cy="67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5784133" y="2060848"/>
              <a:ext cx="1738828" cy="383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TR-UV06-A-IN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组合 24"/>
          <p:cNvGrpSpPr/>
          <p:nvPr/>
        </p:nvGrpSpPr>
        <p:grpSpPr>
          <a:xfrm>
            <a:off x="8462295" y="4784661"/>
            <a:ext cx="1252892" cy="748794"/>
            <a:chOff x="7013071" y="1506948"/>
            <a:chExt cx="1915412" cy="1003677"/>
          </a:xfrm>
        </p:grpSpPr>
        <p:pic>
          <p:nvPicPr>
            <p:cNvPr id="45" name="图片 44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97147" y="1506948"/>
              <a:ext cx="547261" cy="62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7013071" y="2139338"/>
              <a:ext cx="1915412" cy="371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TR-UP06-IN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7" name="直接连接符 46"/>
          <p:cNvCxnSpPr/>
          <p:nvPr/>
        </p:nvCxnSpPr>
        <p:spPr>
          <a:xfrm>
            <a:off x="6135963" y="2942472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8344544" y="4137381"/>
            <a:ext cx="0" cy="16566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948893" y="5793983"/>
            <a:ext cx="39565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344544" y="498255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948893" y="4128769"/>
            <a:ext cx="39565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399730" y="263252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6135963" y="3570864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6399729" y="2632529"/>
            <a:ext cx="0" cy="34509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381450" y="4218253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408453" y="5793983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6135963" y="607793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970762" y="195064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00900" y="2055048"/>
            <a:ext cx="208127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IPC54X/IPC56X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92304" y="1646677"/>
            <a:ext cx="198967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installation: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52332" y="2645903"/>
            <a:ext cx="169776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installation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1904" y="4066049"/>
            <a:ext cx="1549165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mount(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32284" y="3332989"/>
            <a:ext cx="1549165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(-20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~60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41052" y="4734278"/>
            <a:ext cx="242271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Corridor mode installation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70762" y="5097262"/>
            <a:ext cx="179983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~60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37067" y="5495547"/>
            <a:ext cx="150334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02951" y="6276658"/>
            <a:ext cx="20766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Horizontal 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93250" y="2748122"/>
            <a:ext cx="196309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2970762" y="12152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251247" y="907323"/>
            <a:ext cx="154916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71" name="组合 49"/>
          <p:cNvGrpSpPr/>
          <p:nvPr/>
        </p:nvGrpSpPr>
        <p:grpSpPr>
          <a:xfrm>
            <a:off x="4859237" y="1063513"/>
            <a:ext cx="1465412" cy="562313"/>
            <a:chOff x="4031935" y="178768"/>
            <a:chExt cx="1600223" cy="653193"/>
          </a:xfrm>
        </p:grpSpPr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63988" y="178768"/>
              <a:ext cx="576064" cy="310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Box 72"/>
            <p:cNvSpPr txBox="1"/>
            <p:nvPr/>
          </p:nvSpPr>
          <p:spPr>
            <a:xfrm>
              <a:off x="4031935" y="510194"/>
              <a:ext cx="1600223" cy="32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74" name="直接连接符 73"/>
          <p:cNvCxnSpPr/>
          <p:nvPr/>
        </p:nvCxnSpPr>
        <p:spPr>
          <a:xfrm>
            <a:off x="2970762" y="613992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858943" y="5727669"/>
            <a:ext cx="220904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Built-in IR LED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~60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68" y="5864475"/>
            <a:ext cx="1017387" cy="3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4916040" y="6220414"/>
            <a:ext cx="135180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HS-217SHB-IR</a:t>
            </a:r>
            <a:endParaRPr lang="zh-CN" altLang="en-US" sz="1200" dirty="0"/>
          </a:p>
        </p:txBody>
      </p:sp>
      <p:cxnSp>
        <p:nvCxnSpPr>
          <p:cNvPr id="78" name="直接连接符 77"/>
          <p:cNvCxnSpPr/>
          <p:nvPr/>
        </p:nvCxnSpPr>
        <p:spPr>
          <a:xfrm>
            <a:off x="6135963" y="5182588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图片 80" descr="http://sgcdn.uniview.com/res/201512/24/20151224_1606574_1-B_787329_140445_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25833" r="5676" b="15000"/>
          <a:stretch>
            <a:fillRect/>
          </a:stretch>
        </p:blipFill>
        <p:spPr bwMode="auto">
          <a:xfrm>
            <a:off x="5088066" y="2679358"/>
            <a:ext cx="946583" cy="3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图片 81" descr="http://sgcdn.uniview.com/res/201802/09/20180209_1611758_11_790230_140445_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15500" r="4325" b="16500"/>
          <a:stretch>
            <a:fillRect/>
          </a:stretch>
        </p:blipFill>
        <p:spPr bwMode="auto">
          <a:xfrm>
            <a:off x="5133458" y="3335315"/>
            <a:ext cx="980097" cy="3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图片 82" descr="http://sgcdn.uniview.com/res/201802/09/20180209_1611749_11_790217_140445_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14999" r="3242" b="15001"/>
          <a:stretch>
            <a:fillRect/>
          </a:stretch>
        </p:blipFill>
        <p:spPr bwMode="auto">
          <a:xfrm>
            <a:off x="5063767" y="5006259"/>
            <a:ext cx="940312" cy="3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1" t="33320" r="16991" b="28721"/>
          <a:stretch>
            <a:fillRect/>
          </a:stretch>
        </p:blipFill>
        <p:spPr>
          <a:xfrm>
            <a:off x="1311062" y="1069937"/>
            <a:ext cx="935438" cy="43980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3904" r="17184" b="29597"/>
          <a:stretch>
            <a:fillRect/>
          </a:stretch>
        </p:blipFill>
        <p:spPr>
          <a:xfrm>
            <a:off x="1339528" y="1573993"/>
            <a:ext cx="918168" cy="420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8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70530" y="2180590"/>
            <a:ext cx="2540" cy="2795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55566" y="2177206"/>
            <a:ext cx="3296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973937" y="4999872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970762" y="344098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00900" y="3020248"/>
            <a:ext cx="208127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IPC54X/IPC56X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2970762" y="21804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1" t="33320" r="16991" b="28721"/>
          <a:stretch>
            <a:fillRect/>
          </a:stretch>
        </p:blipFill>
        <p:spPr>
          <a:xfrm>
            <a:off x="1311062" y="2035137"/>
            <a:ext cx="935438" cy="43980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3904" r="17184" b="29597"/>
          <a:stretch>
            <a:fillRect/>
          </a:stretch>
        </p:blipFill>
        <p:spPr>
          <a:xfrm>
            <a:off x="1339528" y="2539193"/>
            <a:ext cx="918168" cy="420406"/>
          </a:xfrm>
          <a:prstGeom prst="rect">
            <a:avLst/>
          </a:prstGeom>
        </p:spPr>
      </p:pic>
      <p:grpSp>
        <p:nvGrpSpPr>
          <p:cNvPr id="113" name="组合 112"/>
          <p:cNvGrpSpPr/>
          <p:nvPr/>
        </p:nvGrpSpPr>
        <p:grpSpPr>
          <a:xfrm>
            <a:off x="5016572" y="1882210"/>
            <a:ext cx="1224136" cy="617716"/>
            <a:chOff x="6096000" y="4149080"/>
            <a:chExt cx="1224136" cy="617716"/>
          </a:xfrm>
        </p:grpSpPr>
        <p:sp>
          <p:nvSpPr>
            <p:cNvPr id="114" name="TextBox 39"/>
            <p:cNvSpPr txBox="1"/>
            <p:nvPr/>
          </p:nvSpPr>
          <p:spPr>
            <a:xfrm>
              <a:off x="6096000" y="4491206"/>
              <a:ext cx="12241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HS-217S-B-NB</a:t>
              </a:r>
              <a:endPara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15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19" name="组合 118"/>
          <p:cNvGrpSpPr/>
          <p:nvPr/>
        </p:nvGrpSpPr>
        <p:grpSpPr>
          <a:xfrm>
            <a:off x="4916170" y="3206750"/>
            <a:ext cx="1411605" cy="592528"/>
            <a:chOff x="6017416" y="4149080"/>
            <a:chExt cx="1302720" cy="639808"/>
          </a:xfrm>
        </p:grpSpPr>
        <p:sp>
          <p:nvSpPr>
            <p:cNvPr id="120" name="TextBox 39"/>
            <p:cNvSpPr txBox="1"/>
            <p:nvPr/>
          </p:nvSpPr>
          <p:spPr>
            <a:xfrm>
              <a:off x="6017416" y="4491308"/>
              <a:ext cx="1302720" cy="297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HS-217SHB-B-NB</a:t>
              </a:r>
              <a:endPara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21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16" name="组合 115"/>
          <p:cNvGrpSpPr/>
          <p:nvPr/>
        </p:nvGrpSpPr>
        <p:grpSpPr>
          <a:xfrm>
            <a:off x="5088890" y="4615815"/>
            <a:ext cx="1415415" cy="627380"/>
            <a:chOff x="6049905" y="5373216"/>
            <a:chExt cx="1623207" cy="690662"/>
          </a:xfrm>
        </p:grpSpPr>
        <p:pic>
          <p:nvPicPr>
            <p:cNvPr id="117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</a:blip>
            <a:srcRect/>
            <a:stretch>
              <a:fillRect/>
            </a:stretch>
          </p:blipFill>
          <p:spPr>
            <a:xfrm>
              <a:off x="6240016" y="5373216"/>
              <a:ext cx="1049655" cy="38735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118" name="TextBox 92"/>
            <p:cNvSpPr txBox="1"/>
            <p:nvPr/>
          </p:nvSpPr>
          <p:spPr>
            <a:xfrm>
              <a:off x="6049905" y="5760490"/>
              <a:ext cx="1623207" cy="30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HS-217SHB-IR-B-NB</a:t>
              </a:r>
              <a:endPara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6742430" y="2035175"/>
            <a:ext cx="11430" cy="307784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8863" y="2061469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478863" y="3441959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504263" y="5106294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211261" y="2142006"/>
            <a:ext cx="15121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TR-WM06-I-IN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7470660" y="1641305"/>
            <a:ext cx="991653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6757870" y="206102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图片 8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0932" y="4480880"/>
            <a:ext cx="792088" cy="6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7347786" y="5170465"/>
            <a:ext cx="15121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TR-UV06-A-IN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Horizontal 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68665" y="5107120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017009" y="509685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57140" y="449503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1"/>
          <p:cNvSpPr txBox="1"/>
          <p:nvPr/>
        </p:nvSpPr>
        <p:spPr>
          <a:xfrm>
            <a:off x="9719511" y="5287122"/>
            <a:ext cx="15121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1" cstate="print"/>
          <a:srcRect l="29766" t="25230" r="8718" b="13498"/>
          <a:stretch>
            <a:fillRect/>
          </a:stretch>
        </p:blipFill>
        <p:spPr bwMode="auto">
          <a:xfrm>
            <a:off x="5346377" y="3907168"/>
            <a:ext cx="573849" cy="287960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385434" y="1766889"/>
            <a:ext cx="3647" cy="380115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385434" y="5454358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385434" y="5568383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385434" y="4905152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385434" y="4191808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371536" y="1778930"/>
            <a:ext cx="1565363" cy="406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5137" y="4244385"/>
            <a:ext cx="121942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4687" y="1639795"/>
            <a:ext cx="136289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8719" y="3874860"/>
            <a:ext cx="974274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2743" y="4597457"/>
            <a:ext cx="144668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2744" y="5241423"/>
            <a:ext cx="1758964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 box  adaptor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7723" y="1474593"/>
            <a:ext cx="10362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2708" y="4968652"/>
            <a:ext cx="139394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TR-FM152-A-IN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5820" y="5601821"/>
            <a:ext cx="1362892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TR-SM04-IN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en-US" altLang="zh-CN" sz="1200" dirty="0" smtClean="0">
                <a:solidFill>
                  <a:srgbClr val="FF0000"/>
                </a:solidFill>
              </a:rPr>
              <a:t>NEMA-WD6</a:t>
            </a:r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092" y="1946142"/>
            <a:ext cx="136289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  <a:endParaRPr lang="en-US" altLang="zh-CN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2466" y="3730635"/>
            <a:ext cx="389399" cy="44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7997450" y="4122136"/>
            <a:ext cx="114769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89387" y="3847773"/>
            <a:ext cx="11476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385434" y="2896029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582686" y="1785460"/>
            <a:ext cx="789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280134" y="3844596"/>
            <a:ext cx="6319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3578" y="1430114"/>
            <a:ext cx="473125" cy="495432"/>
          </a:xfrm>
          <a:prstGeom prst="rect">
            <a:avLst/>
          </a:prstGeom>
        </p:spPr>
      </p:pic>
      <p:sp>
        <p:nvSpPr>
          <p:cNvPr id="42" name="TextBox 98"/>
          <p:cNvSpPr txBox="1"/>
          <p:nvPr/>
        </p:nvSpPr>
        <p:spPr>
          <a:xfrm>
            <a:off x="7997450" y="1924201"/>
            <a:ext cx="107596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142"/>
          <p:cNvSpPr txBox="1"/>
          <p:nvPr/>
        </p:nvSpPr>
        <p:spPr>
          <a:xfrm>
            <a:off x="7667551" y="1045063"/>
            <a:ext cx="168517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TextBox 53"/>
          <p:cNvSpPr txBox="1"/>
          <p:nvPr/>
        </p:nvSpPr>
        <p:spPr>
          <a:xfrm>
            <a:off x="8510655" y="1554174"/>
            <a:ext cx="129116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Optional</a:t>
            </a:r>
            <a:endParaRPr lang="zh-CN" altLang="en-US" sz="1200" dirty="0"/>
          </a:p>
        </p:txBody>
      </p:sp>
      <p:cxnSp>
        <p:nvCxnSpPr>
          <p:cNvPr id="45" name="直接连接符 44"/>
          <p:cNvCxnSpPr/>
          <p:nvPr/>
        </p:nvCxnSpPr>
        <p:spPr>
          <a:xfrm>
            <a:off x="7280134" y="1946143"/>
            <a:ext cx="0" cy="18984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467279" y="2792191"/>
            <a:ext cx="807995" cy="22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060705" y="1725100"/>
            <a:ext cx="18650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81"/>
          <p:cNvSpPr txBox="1"/>
          <p:nvPr/>
        </p:nvSpPr>
        <p:spPr>
          <a:xfrm>
            <a:off x="4713091" y="3100958"/>
            <a:ext cx="180367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TR-JB07/WM04-B-IN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4" cstate="print"/>
          <a:srcRect l="7767" t="16771" r="22332" b="16147"/>
          <a:stretch>
            <a:fillRect/>
          </a:stretch>
        </p:blipFill>
        <p:spPr bwMode="auto">
          <a:xfrm>
            <a:off x="5075853" y="2558658"/>
            <a:ext cx="905835" cy="41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接连接符 54"/>
          <p:cNvCxnSpPr/>
          <p:nvPr/>
        </p:nvCxnSpPr>
        <p:spPr>
          <a:xfrm>
            <a:off x="7300393" y="1947932"/>
            <a:ext cx="61164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324662" y="4138240"/>
            <a:ext cx="15873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5" cstate="print"/>
          <a:srcRect l="23380" t="17778" r="31876" b="18730"/>
          <a:stretch>
            <a:fillRect/>
          </a:stretch>
        </p:blipFill>
        <p:spPr bwMode="auto">
          <a:xfrm>
            <a:off x="1525385" y="1069504"/>
            <a:ext cx="732913" cy="57258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139314" y="2417111"/>
            <a:ext cx="20103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1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6414" y="1453745"/>
            <a:ext cx="800098" cy="509322"/>
          </a:xfrm>
          <a:prstGeom prst="rect">
            <a:avLst/>
          </a:prstGeom>
          <a:noFill/>
        </p:spPr>
      </p:pic>
      <p:pic>
        <p:nvPicPr>
          <p:cNvPr id="53" name="Picture 4" descr="C:\Users\x04016\Desktop\配件指导\配件产品高清图\TR-FM152-A-IN\TR-FM152-A-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1445" y="4552950"/>
            <a:ext cx="883070" cy="446723"/>
          </a:xfrm>
          <a:prstGeom prst="rect">
            <a:avLst/>
          </a:prstGeom>
          <a:noFill/>
        </p:spPr>
      </p:pic>
      <p:pic>
        <p:nvPicPr>
          <p:cNvPr id="54" name="Picture 5" descr="C:\Users\x04016\Desktop\配件指导\配件产品高清图\TR-SM04-IN\TR-SM04-IN.png"/>
          <p:cNvPicPr>
            <a:picLocks noChangeAspect="1" noChangeArrowheads="1"/>
          </p:cNvPicPr>
          <p:nvPr/>
        </p:nvPicPr>
        <p:blipFill>
          <a:blip r:embed="rId8" cstate="print"/>
          <a:srcRect l="28667" t="39831" r="28667" b="37506"/>
          <a:stretch>
            <a:fillRect/>
          </a:stretch>
        </p:blipFill>
        <p:spPr bwMode="auto">
          <a:xfrm>
            <a:off x="5204460" y="5394960"/>
            <a:ext cx="937842" cy="2743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</a:t>
            </a:r>
            <a:r>
              <a:rPr lang="en-US" altLang="zh-CN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262028" y="1150453"/>
            <a:ext cx="3695" cy="228943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409223" y="1163366"/>
            <a:ext cx="8528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02382" y="1467069"/>
            <a:ext cx="13197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 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5611" y="838813"/>
            <a:ext cx="200348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9210" y="1194184"/>
            <a:ext cx="162032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9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1" cstate="print"/>
          <a:srcRect l="29766" t="25230" r="8718" b="13498"/>
          <a:stretch>
            <a:fillRect/>
          </a:stretch>
        </p:blipFill>
        <p:spPr bwMode="auto">
          <a:xfrm>
            <a:off x="5778321" y="2994381"/>
            <a:ext cx="682244" cy="4145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36189" y="3479878"/>
            <a:ext cx="153556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TR-WM03-B-IN</a:t>
            </a:r>
            <a:endParaRPr lang="zh-CN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196365" y="3097378"/>
            <a:ext cx="191940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/>
              <a:t>Wall mount</a:t>
            </a:r>
            <a:endParaRPr lang="en-US" altLang="zh-CN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119880" y="1851054"/>
            <a:ext cx="20103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259021" y="3426836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247513" y="2330191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262028" y="1164967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527" y="2678350"/>
            <a:ext cx="462952" cy="63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400088" y="3323888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9171" y="2930256"/>
            <a:ext cx="200348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1512" y="1043085"/>
            <a:ext cx="415128" cy="526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59473" y="1569782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821723" y="2211254"/>
            <a:ext cx="824918" cy="943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60155" y="491705"/>
            <a:ext cx="2003489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1155" y="1092907"/>
            <a:ext cx="153504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rot="16200000" flipH="1">
            <a:off x="6926932" y="2221913"/>
            <a:ext cx="1435055" cy="74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876658" y="1158940"/>
            <a:ext cx="124467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639360" y="1508414"/>
            <a:ext cx="48196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639360" y="2949995"/>
            <a:ext cx="1046041" cy="680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611" y="887805"/>
            <a:ext cx="742948" cy="580357"/>
          </a:xfrm>
          <a:prstGeom prst="rect">
            <a:avLst/>
          </a:prstGeom>
        </p:spPr>
      </p:pic>
      <p:sp>
        <p:nvSpPr>
          <p:cNvPr id="40" name="TextBox 120"/>
          <p:cNvSpPr txBox="1"/>
          <p:nvPr/>
        </p:nvSpPr>
        <p:spPr>
          <a:xfrm>
            <a:off x="319323" y="1452529"/>
            <a:ext cx="1399345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1" name="图片 4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0" t="26396" r="30110" b="17767"/>
          <a:stretch>
            <a:fillRect/>
          </a:stretch>
        </p:blipFill>
        <p:spPr bwMode="auto">
          <a:xfrm>
            <a:off x="1685240" y="931583"/>
            <a:ext cx="596963" cy="541031"/>
          </a:xfrm>
          <a:prstGeom prst="rect">
            <a:avLst/>
          </a:prstGeom>
          <a:ln>
            <a:noFill/>
          </a:ln>
        </p:spPr>
      </p:pic>
      <p:sp>
        <p:nvSpPr>
          <p:cNvPr id="65" name="TextBox 64"/>
          <p:cNvSpPr txBox="1"/>
          <p:nvPr/>
        </p:nvSpPr>
        <p:spPr>
          <a:xfrm>
            <a:off x="5057720" y="2331253"/>
            <a:ext cx="19859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TR-JB07/WM03-F-IN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66" name="图片 65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6" cstate="print"/>
          <a:srcRect l="7767" t="16771" r="22332" b="16147"/>
          <a:stretch>
            <a:fillRect/>
          </a:stretch>
        </p:blipFill>
        <p:spPr bwMode="auto">
          <a:xfrm>
            <a:off x="5474304" y="1952428"/>
            <a:ext cx="803335" cy="37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直接连接符 86"/>
          <p:cNvCxnSpPr/>
          <p:nvPr/>
        </p:nvCxnSpPr>
        <p:spPr>
          <a:xfrm flipV="1">
            <a:off x="6761066" y="3218380"/>
            <a:ext cx="1831075" cy="1137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05985" y="4647669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/>
              <a:t>EASY series</a:t>
            </a:r>
            <a:endParaRPr lang="en-US" altLang="zh-CN" sz="1200" dirty="0" smtClean="0"/>
          </a:p>
          <a:p>
            <a:r>
              <a:rPr lang="en-US" altLang="zh-CN" sz="1200" dirty="0" smtClean="0"/>
              <a:t>IPC361XL </a:t>
            </a:r>
            <a:endParaRPr lang="en-US" altLang="zh-CN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055419" y="4486877"/>
            <a:ext cx="184774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96624" y="4689984"/>
            <a:ext cx="15665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3235995" y="4789714"/>
            <a:ext cx="1727890" cy="321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 descr="13434554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97985" y="4529311"/>
            <a:ext cx="382857" cy="44086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699530" y="5009870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5916" y="4072111"/>
            <a:ext cx="184774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08798" y="4627290"/>
            <a:ext cx="141572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807149" y="4796989"/>
            <a:ext cx="11479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8" cstate="print"/>
          <a:srcRect l="29766" t="25230" r="8718" b="13498"/>
          <a:stretch>
            <a:fillRect/>
          </a:stretch>
        </p:blipFill>
        <p:spPr bwMode="auto">
          <a:xfrm>
            <a:off x="5649672" y="6058228"/>
            <a:ext cx="629209" cy="347207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201113" y="6433829"/>
            <a:ext cx="14162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TR-WM03-D-IN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2209" y="6141477"/>
            <a:ext cx="1770204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235995" y="6411217"/>
            <a:ext cx="16516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37199" y="5925580"/>
            <a:ext cx="426964" cy="53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7760792" y="6397632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81676" y="6106499"/>
            <a:ext cx="184774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6735971" y="6392175"/>
            <a:ext cx="121909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7508312" y="5086350"/>
            <a:ext cx="21200" cy="9752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7510562" y="6061640"/>
            <a:ext cx="4445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230360" y="5646244"/>
            <a:ext cx="16516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3236669" y="4804229"/>
            <a:ext cx="14531" cy="160872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207996" y="5564995"/>
            <a:ext cx="314604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2278743" y="4787949"/>
            <a:ext cx="980646" cy="17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81"/>
          <p:cNvSpPr txBox="1"/>
          <p:nvPr/>
        </p:nvSpPr>
        <p:spPr>
          <a:xfrm>
            <a:off x="5010465" y="5532643"/>
            <a:ext cx="193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TR-JB07/WM03-G-IN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67" name="图片 66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10" cstate="print"/>
          <a:srcRect l="7767" t="16771" r="22332" b="16147"/>
          <a:stretch>
            <a:fillRect/>
          </a:stretch>
        </p:blipFill>
        <p:spPr bwMode="auto">
          <a:xfrm>
            <a:off x="5420102" y="5079222"/>
            <a:ext cx="746004" cy="33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1219200" y="4093028"/>
            <a:ext cx="580039" cy="529386"/>
          </a:xfrm>
          <a:prstGeom prst="rect">
            <a:avLst/>
          </a:prstGeom>
          <a:ln>
            <a:noFill/>
          </a:ln>
        </p:spPr>
      </p:pic>
      <p:sp>
        <p:nvSpPr>
          <p:cNvPr id="78" name="TextBox 77"/>
          <p:cNvSpPr txBox="1"/>
          <p:nvPr/>
        </p:nvSpPr>
        <p:spPr>
          <a:xfrm>
            <a:off x="3071048" y="5125004"/>
            <a:ext cx="20103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9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30264" y="729845"/>
            <a:ext cx="800098" cy="509322"/>
          </a:xfrm>
          <a:prstGeom prst="rect">
            <a:avLst/>
          </a:prstGeom>
          <a:noFill/>
        </p:spPr>
      </p:pic>
      <p:pic>
        <p:nvPicPr>
          <p:cNvPr id="70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68364" y="4235045"/>
            <a:ext cx="800098" cy="509322"/>
          </a:xfrm>
          <a:prstGeom prst="rect">
            <a:avLst/>
          </a:prstGeom>
          <a:noFill/>
        </p:spPr>
      </p:pic>
      <p:cxnSp>
        <p:nvCxnSpPr>
          <p:cNvPr id="72" name="直接连接符 71"/>
          <p:cNvCxnSpPr/>
          <p:nvPr/>
        </p:nvCxnSpPr>
        <p:spPr>
          <a:xfrm>
            <a:off x="7524849" y="5104378"/>
            <a:ext cx="4445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44488" y="2637155"/>
            <a:ext cx="111950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IPC6412LR-X5P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5260" y="2637155"/>
            <a:ext cx="13589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IPC6415SR-X5UPW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 descr="修改"/>
          <p:cNvPicPr>
            <a:picLocks noChangeAspect="1"/>
          </p:cNvPicPr>
          <p:nvPr/>
        </p:nvPicPr>
        <p:blipFill>
          <a:blip r:embed="rId13" cstate="print"/>
          <a:srcRect l="27279" t="18085" r="29274" b="28075"/>
          <a:stretch>
            <a:fillRect/>
          </a:stretch>
        </p:blipFill>
        <p:spPr>
          <a:xfrm>
            <a:off x="720090" y="2009140"/>
            <a:ext cx="630555" cy="5721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955" y="2015490"/>
            <a:ext cx="535305" cy="621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Dome 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765835" y="4553671"/>
            <a:ext cx="167446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765831" y="1714082"/>
            <a:ext cx="11431" cy="41137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02287" y="5890227"/>
            <a:ext cx="1540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TR-UM06-E-IN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777477" y="5815121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46997" y="189994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3897" y="1409731"/>
            <a:ext cx="181468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7893" y="5509253"/>
            <a:ext cx="181468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Tilted mounting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3164" y="1842742"/>
            <a:ext cx="146763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1" cstate="print"/>
          <a:srcRect l="29766" t="25230" r="8718" b="13498"/>
          <a:stretch>
            <a:fillRect/>
          </a:stretch>
        </p:blipFill>
        <p:spPr bwMode="auto">
          <a:xfrm>
            <a:off x="6050192" y="4277514"/>
            <a:ext cx="617949" cy="320171"/>
          </a:xfrm>
          <a:prstGeom prst="rect">
            <a:avLst/>
          </a:prstGeom>
          <a:noFill/>
        </p:spPr>
      </p:pic>
      <p:cxnSp>
        <p:nvCxnSpPr>
          <p:cNvPr id="17" name="直接连接符 16"/>
          <p:cNvCxnSpPr/>
          <p:nvPr/>
        </p:nvCxnSpPr>
        <p:spPr>
          <a:xfrm>
            <a:off x="3772263" y="3218863"/>
            <a:ext cx="1621528" cy="12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41127" y="4652452"/>
            <a:ext cx="14341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/>
              <a:t>TR-WM03-D-IN</a:t>
            </a:r>
            <a:endParaRPr lang="zh-CN" alt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491609" y="4281033"/>
            <a:ext cx="212594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72263" y="1725478"/>
            <a:ext cx="16755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7635" y="4315097"/>
            <a:ext cx="419324" cy="4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047964" y="4750393"/>
            <a:ext cx="115865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60396" y="4261563"/>
            <a:ext cx="181468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1" name="图片 30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8479" y="1557589"/>
            <a:ext cx="376007" cy="4065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101611" y="1975278"/>
            <a:ext cx="115865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445497" y="3238313"/>
            <a:ext cx="30897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42356" y="1076212"/>
            <a:ext cx="181468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172319" y="4545370"/>
            <a:ext cx="9292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54471" y="1859789"/>
            <a:ext cx="0" cy="2428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172319" y="1688662"/>
            <a:ext cx="82452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739067" y="1859789"/>
            <a:ext cx="2577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765111" y="4287977"/>
            <a:ext cx="30154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128686" y="1727622"/>
            <a:ext cx="63072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08" y="5413947"/>
            <a:ext cx="836933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53"/>
          <p:cNvSpPr txBox="1"/>
          <p:nvPr/>
        </p:nvSpPr>
        <p:spPr>
          <a:xfrm>
            <a:off x="8653908" y="1585323"/>
            <a:ext cx="129116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Optional</a:t>
            </a:r>
            <a:endParaRPr lang="zh-CN" altLang="en-US" sz="1200" dirty="0"/>
          </a:p>
        </p:txBody>
      </p:sp>
      <p:sp>
        <p:nvSpPr>
          <p:cNvPr id="89" name="TextBox 81"/>
          <p:cNvSpPr txBox="1"/>
          <p:nvPr/>
        </p:nvSpPr>
        <p:spPr>
          <a:xfrm>
            <a:off x="5558891" y="3213649"/>
            <a:ext cx="169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TR-JB07/WM03-G-IN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100" name="图片 99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5" cstate="print"/>
          <a:srcRect l="7767" t="16771" r="22332" b="16147"/>
          <a:stretch>
            <a:fillRect/>
          </a:stretch>
        </p:blipFill>
        <p:spPr bwMode="auto">
          <a:xfrm>
            <a:off x="5756326" y="2772536"/>
            <a:ext cx="933361" cy="42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3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072593" y="2408643"/>
            <a:ext cx="810615" cy="517392"/>
          </a:xfrm>
          <a:prstGeom prst="rect">
            <a:avLst/>
          </a:prstGeom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59898" y="1318611"/>
            <a:ext cx="720587" cy="6000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603456" y="2930456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88761" y="2773571"/>
            <a:ext cx="20103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87464" y="1377545"/>
            <a:ext cx="800098" cy="5093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Fisheye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37"/>
          <p:cNvSpPr txBox="1"/>
          <p:nvPr/>
        </p:nvSpPr>
        <p:spPr>
          <a:xfrm>
            <a:off x="984086" y="4720206"/>
            <a:ext cx="195291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36573" y="2164886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41036" y="2166043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07503" y="2226507"/>
            <a:ext cx="1528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TR-JB04-D-IN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10" name="图片 9" descr="\\info-server\产品资料库\09-01-产品图片库\01-国内\01-摄像机\HIC8631DF_VIR\HIC8631DF_VIR.png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3466" r="25920" b="16997"/>
          <a:stretch>
            <a:fillRect/>
          </a:stretch>
        </p:blipFill>
        <p:spPr bwMode="auto">
          <a:xfrm>
            <a:off x="1636120" y="1805231"/>
            <a:ext cx="601053" cy="55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94061" y="2350508"/>
            <a:ext cx="1889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fisheye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0129" y="1869668"/>
            <a:ext cx="149749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" name="组合 12"/>
          <p:cNvGrpSpPr/>
          <p:nvPr/>
        </p:nvGrpSpPr>
        <p:grpSpPr>
          <a:xfrm>
            <a:off x="6783266" y="1735082"/>
            <a:ext cx="1206693" cy="748601"/>
            <a:chOff x="6444208" y="1525012"/>
            <a:chExt cx="1080120" cy="725017"/>
          </a:xfrm>
        </p:grpSpPr>
        <p:pic>
          <p:nvPicPr>
            <p:cNvPr id="14" name="图片 13" descr="13434554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15" name="TextBox 115"/>
            <p:cNvSpPr txBox="1"/>
            <p:nvPr/>
          </p:nvSpPr>
          <p:spPr>
            <a:xfrm>
              <a:off x="6444208" y="1981757"/>
              <a:ext cx="1080120" cy="268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18"/>
          <p:cNvSpPr txBox="1"/>
          <p:nvPr/>
        </p:nvSpPr>
        <p:spPr>
          <a:xfrm>
            <a:off x="6479191" y="2424813"/>
            <a:ext cx="1889919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24"/>
          <p:cNvSpPr txBox="1"/>
          <p:nvPr/>
        </p:nvSpPr>
        <p:spPr>
          <a:xfrm>
            <a:off x="7509905" y="1846742"/>
            <a:ext cx="107901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219511" y="2091870"/>
            <a:ext cx="648184" cy="6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470137" y="4485642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245572" y="4470466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45572" y="4177798"/>
            <a:ext cx="149749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9" name="组合 31"/>
          <p:cNvGrpSpPr/>
          <p:nvPr/>
        </p:nvGrpSpPr>
        <p:grpSpPr>
          <a:xfrm>
            <a:off x="6787802" y="4141102"/>
            <a:ext cx="1206693" cy="748601"/>
            <a:chOff x="6444208" y="1525012"/>
            <a:chExt cx="1080120" cy="725017"/>
          </a:xfrm>
        </p:grpSpPr>
        <p:pic>
          <p:nvPicPr>
            <p:cNvPr id="33" name="图片 32" descr="13434554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34" name="TextBox 115"/>
            <p:cNvSpPr txBox="1"/>
            <p:nvPr/>
          </p:nvSpPr>
          <p:spPr>
            <a:xfrm>
              <a:off x="6444208" y="1981757"/>
              <a:ext cx="1080120" cy="268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118"/>
          <p:cNvSpPr txBox="1"/>
          <p:nvPr/>
        </p:nvSpPr>
        <p:spPr>
          <a:xfrm>
            <a:off x="6311417" y="4804957"/>
            <a:ext cx="230425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Plastic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TextBox 124"/>
          <p:cNvSpPr txBox="1"/>
          <p:nvPr/>
        </p:nvSpPr>
        <p:spPr>
          <a:xfrm>
            <a:off x="7514441" y="4252762"/>
            <a:ext cx="107901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6195472" y="4498534"/>
            <a:ext cx="676759" cy="407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 descr="\\info-server\产品资料库\09-01-产品图片库\02-海外\01- Network Camera\UNV\3. fixed dome camera\IPC814 Series\png-用于胶片或网站\IPC814SR-DVPF16_FU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95" y="4073268"/>
            <a:ext cx="920087" cy="63810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163"/>
          <p:cNvSpPr txBox="1"/>
          <p:nvPr/>
        </p:nvSpPr>
        <p:spPr>
          <a:xfrm>
            <a:off x="4612039" y="4582505"/>
            <a:ext cx="1528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TR-JB03-H-IN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32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4964" y="1720445"/>
            <a:ext cx="800098" cy="509322"/>
          </a:xfrm>
          <a:prstGeom prst="rect">
            <a:avLst/>
          </a:prstGeom>
          <a:noFill/>
        </p:spPr>
      </p:pic>
      <p:pic>
        <p:nvPicPr>
          <p:cNvPr id="37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4964" y="4139795"/>
            <a:ext cx="800098" cy="509322"/>
          </a:xfrm>
          <a:prstGeom prst="rect">
            <a:avLst/>
          </a:prstGeom>
          <a:noFill/>
        </p:spPr>
      </p:pic>
      <p:sp>
        <p:nvSpPr>
          <p:cNvPr id="4" name="TextBox 137"/>
          <p:cNvSpPr txBox="1"/>
          <p:nvPr/>
        </p:nvSpPr>
        <p:spPr>
          <a:xfrm>
            <a:off x="984086" y="5067551"/>
            <a:ext cx="195291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3043" y="4222508"/>
            <a:ext cx="16744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(NPT ¾ 200mm)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695621" y="4992902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6336879" y="5928078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548790" y="1641352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257550" y="3695700"/>
            <a:ext cx="2654300" cy="54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28193" y="2488704"/>
            <a:ext cx="21335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TR-SE24-IN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(NPT ¾  200mm lengthen)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1736" y="5720464"/>
            <a:ext cx="2252971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TR-SE24-A-IN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(NPT ¾  500mm lengthen)</a:t>
            </a:r>
            <a:endParaRPr lang="zh-CN" altLang="en-US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9479" y="1736360"/>
            <a:ext cx="373017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-14501" y="14472"/>
            <a:ext cx="8540099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2500" lnSpcReduction="10000"/>
          </a:bodyPr>
          <a:lstStyle/>
          <a:p>
            <a:pPr algn="ctr"/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</a:t>
            </a:r>
            <a:r>
              <a:rPr lang="en-US" altLang="zh-CN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Indoor pendent  mount</a:t>
            </a:r>
            <a:endParaRPr lang="zh-CN" altLang="en-US" sz="44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7205753" y="3708384"/>
            <a:ext cx="2057989" cy="1307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1369" y="1606596"/>
            <a:ext cx="149749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743" y="551545"/>
            <a:ext cx="316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*Release: 2019Q1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519761" y="5894030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531507" y="3710131"/>
            <a:ext cx="976" cy="215362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3531507" y="1620079"/>
            <a:ext cx="976" cy="215362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673849" y="1642825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10800000">
            <a:off x="6315107" y="1634591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14"/>
          <p:cNvSpPr txBox="1"/>
          <p:nvPr/>
        </p:nvSpPr>
        <p:spPr>
          <a:xfrm>
            <a:off x="7253514" y="2220060"/>
            <a:ext cx="1911018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77925" y="1043658"/>
            <a:ext cx="800098" cy="50932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729733" y="1898982"/>
            <a:ext cx="136289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  <a:endParaRPr lang="en-US" altLang="zh-CN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5270" y="189926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2100" y="1857840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08669" y="2676845"/>
            <a:ext cx="162032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0884" y="2766523"/>
            <a:ext cx="13197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 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120"/>
          <p:cNvSpPr txBox="1"/>
          <p:nvPr/>
        </p:nvSpPr>
        <p:spPr>
          <a:xfrm>
            <a:off x="246738" y="2377349"/>
            <a:ext cx="1399345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76613" y="2612585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97983" y="3428484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/>
              <a:t>EASY series</a:t>
            </a:r>
            <a:endParaRPr lang="en-US" altLang="zh-CN" sz="1200" dirty="0" smtClean="0"/>
          </a:p>
          <a:p>
            <a:r>
              <a:rPr lang="en-US" altLang="zh-CN" sz="1200" dirty="0" smtClean="0"/>
              <a:t>IPC361XL </a:t>
            </a:r>
            <a:endParaRPr lang="en-US" altLang="zh-CN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1669655" y="3485313"/>
            <a:ext cx="15665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76612" y="3439900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81055" y="4033559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366" y="4208573"/>
            <a:ext cx="146763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6543" y="4381900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76611" y="4165614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704646" y="4853595"/>
            <a:ext cx="1528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TR-JB04-D-IN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056" y="4861482"/>
            <a:ext cx="1889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fisheye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76611" y="4833271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56" name="TextBox 137"/>
          <p:cNvSpPr txBox="1"/>
          <p:nvPr/>
        </p:nvSpPr>
        <p:spPr>
          <a:xfrm>
            <a:off x="11632" y="5329809"/>
            <a:ext cx="195291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7" name="TextBox 163"/>
          <p:cNvSpPr txBox="1"/>
          <p:nvPr/>
        </p:nvSpPr>
        <p:spPr>
          <a:xfrm>
            <a:off x="1709184" y="5351762"/>
            <a:ext cx="1528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TR-JB03-H-IN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611" y="531224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pic>
        <p:nvPicPr>
          <p:cNvPr id="5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2" cstate="print"/>
          <a:srcRect l="39718" t="11647" r="39229" b="31504"/>
          <a:stretch>
            <a:fillRect/>
          </a:stretch>
        </p:blipFill>
        <p:spPr bwMode="auto">
          <a:xfrm>
            <a:off x="6355535" y="3027570"/>
            <a:ext cx="506659" cy="1001915"/>
          </a:xfrm>
          <a:prstGeom prst="rect">
            <a:avLst/>
          </a:prstGeom>
          <a:noFill/>
        </p:spPr>
      </p:pic>
      <p:pic>
        <p:nvPicPr>
          <p:cNvPr id="60" name="Picture 3" descr="C:\Users\x04297\Desktop\渲染图\TR-SE24-IN\untitled.882.png"/>
          <p:cNvPicPr>
            <a:picLocks noChangeAspect="1" noChangeArrowheads="1"/>
          </p:cNvPicPr>
          <p:nvPr/>
        </p:nvPicPr>
        <p:blipFill>
          <a:blip r:embed="rId3" cstate="print"/>
          <a:srcRect l="40223" t="17027" r="44716" b="16022"/>
          <a:stretch>
            <a:fillRect/>
          </a:stretch>
        </p:blipFill>
        <p:spPr bwMode="auto">
          <a:xfrm>
            <a:off x="5090874" y="1177104"/>
            <a:ext cx="278080" cy="905254"/>
          </a:xfrm>
          <a:prstGeom prst="rect">
            <a:avLst/>
          </a:prstGeom>
          <a:noFill/>
        </p:spPr>
      </p:pic>
      <p:pic>
        <p:nvPicPr>
          <p:cNvPr id="61" name="Picture 4" descr="C:\Users\x04297\Desktop\渲染图\TR-SE24-A-IN\untitled.884.png"/>
          <p:cNvPicPr>
            <a:picLocks noChangeAspect="1" noChangeArrowheads="1"/>
          </p:cNvPicPr>
          <p:nvPr/>
        </p:nvPicPr>
        <p:blipFill>
          <a:blip r:embed="rId4" cstate="print"/>
          <a:srcRect l="43660" t="3962" r="46185" b="16857"/>
          <a:stretch>
            <a:fillRect/>
          </a:stretch>
        </p:blipFill>
        <p:spPr bwMode="auto">
          <a:xfrm>
            <a:off x="5059497" y="4613946"/>
            <a:ext cx="208789" cy="1192178"/>
          </a:xfrm>
          <a:prstGeom prst="rect">
            <a:avLst/>
          </a:prstGeom>
          <a:noFill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35629" y="2651760"/>
            <a:ext cx="112920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8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361" y="3463537"/>
            <a:ext cx="15754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TR-UP06-B-IN</a:t>
            </a:r>
            <a:endParaRPr lang="zh-CN" altLang="en-US" sz="1200" dirty="0"/>
          </a:p>
        </p:txBody>
      </p:sp>
      <p:pic>
        <p:nvPicPr>
          <p:cNvPr id="5" name="图片 4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28579" y="2944742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16328" y="2381251"/>
            <a:ext cx="24002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IPC74X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4526" y="3154693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2510" y="2481802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63023" y="3231996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6817" y="2445652"/>
            <a:ext cx="146261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7642" y="3268236"/>
            <a:ext cx="240026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26X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7626883" y="1144451"/>
            <a:ext cx="10671" cy="17184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7958" y="1448275"/>
            <a:ext cx="467360" cy="597747"/>
          </a:xfrm>
          <a:prstGeom prst="rect">
            <a:avLst/>
          </a:prstGeom>
        </p:spPr>
      </p:pic>
      <p:sp>
        <p:nvSpPr>
          <p:cNvPr id="25" name="TextBox 98"/>
          <p:cNvSpPr txBox="1"/>
          <p:nvPr/>
        </p:nvSpPr>
        <p:spPr>
          <a:xfrm>
            <a:off x="9420859" y="2048510"/>
            <a:ext cx="87630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6562" y="1091857"/>
            <a:ext cx="225557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20860" y="1223009"/>
            <a:ext cx="9017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623905" y="1800462"/>
            <a:ext cx="16739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611205" y="2880931"/>
            <a:ext cx="17449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364138" y="2892842"/>
            <a:ext cx="2376459" cy="26160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900" dirty="0"/>
              <a:t>Recommended side outlet for cable</a:t>
            </a:r>
            <a:endParaRPr lang="en-US" altLang="zh-CN" sz="900" dirty="0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512" y="1827891"/>
            <a:ext cx="960967" cy="5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227195" y="1480409"/>
            <a:ext cx="1967672" cy="3070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/ 222X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C:\Users\b03109\Desktop\2222_小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74" y="887549"/>
            <a:ext cx="1096217" cy="77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t="35914" r="16408" b="31075"/>
          <a:stretch>
            <a:fillRect/>
          </a:stretch>
        </p:blipFill>
        <p:spPr>
          <a:xfrm>
            <a:off x="1133119" y="1108172"/>
            <a:ext cx="955472" cy="374077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 flipH="1">
            <a:off x="4271010" y="1153876"/>
            <a:ext cx="4697" cy="23297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275707" y="1153875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48326" y="800365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750270" y="1157699"/>
            <a:ext cx="52738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275707" y="3488068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33281" r="24753" b="34506"/>
          <a:stretch>
            <a:fillRect/>
          </a:stretch>
        </p:blipFill>
        <p:spPr>
          <a:xfrm>
            <a:off x="1597927" y="2655213"/>
            <a:ext cx="1306286" cy="61354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34076" r="16169" b="18485"/>
          <a:stretch>
            <a:fillRect/>
          </a:stretch>
        </p:blipFill>
        <p:spPr>
          <a:xfrm>
            <a:off x="1557608" y="3922224"/>
            <a:ext cx="1307420" cy="730199"/>
          </a:xfrm>
          <a:prstGeom prst="rect">
            <a:avLst/>
          </a:prstGeom>
        </p:spPr>
      </p:pic>
      <p:cxnSp>
        <p:nvCxnSpPr>
          <p:cNvPr id="69" name="直接连接符 68"/>
          <p:cNvCxnSpPr/>
          <p:nvPr/>
        </p:nvCxnSpPr>
        <p:spPr>
          <a:xfrm>
            <a:off x="7243862" y="1156372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85486" y="1122085"/>
            <a:ext cx="114300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TR-JB07-D-IN</a:t>
            </a:r>
            <a:endParaRPr lang="en-US" altLang="zh-CN" sz="1200" dirty="0"/>
          </a:p>
        </p:txBody>
      </p:sp>
      <p:sp>
        <p:nvSpPr>
          <p:cNvPr id="7" name="文本框 6"/>
          <p:cNvSpPr txBox="1"/>
          <p:nvPr/>
        </p:nvSpPr>
        <p:spPr>
          <a:xfrm>
            <a:off x="1708150" y="4652645"/>
            <a:ext cx="10064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IPC252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73" name="Picture 2" descr="E:\工作\渲染图\配件图\TR-JB06-A-IN\TR-JB06-A-IN.452.png"/>
          <p:cNvPicPr>
            <a:picLocks noChangeAspect="1" noChangeArrowheads="1"/>
          </p:cNvPicPr>
          <p:nvPr/>
        </p:nvPicPr>
        <p:blipFill>
          <a:blip r:embed="rId9" cstate="print"/>
          <a:srcRect l="22502" t="11140" r="23969" b="19852"/>
          <a:stretch>
            <a:fillRect/>
          </a:stretch>
        </p:blipFill>
        <p:spPr>
          <a:xfrm>
            <a:off x="5996940" y="1430020"/>
            <a:ext cx="721360" cy="600710"/>
          </a:xfrm>
          <a:prstGeom prst="rect">
            <a:avLst/>
          </a:prstGeom>
          <a:noFill/>
        </p:spPr>
      </p:pic>
      <p:sp>
        <p:nvSpPr>
          <p:cNvPr id="8" name="TextBox 44"/>
          <p:cNvSpPr txBox="1"/>
          <p:nvPr/>
        </p:nvSpPr>
        <p:spPr>
          <a:xfrm>
            <a:off x="5786756" y="2031405"/>
            <a:ext cx="114300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TR-JB06-A-IN</a:t>
            </a:r>
            <a:endParaRPr lang="en-US" altLang="zh-CN" sz="1200" dirty="0" smtClean="0">
              <a:solidFill>
                <a:srgbClr val="FF0000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4984711" y="6585832"/>
            <a:ext cx="15754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TR-UP06-B-IN</a:t>
            </a:r>
            <a:endParaRPr lang="zh-CN" altLang="en-US" sz="1200" dirty="0"/>
          </a:p>
        </p:txBody>
      </p:sp>
      <p:pic>
        <p:nvPicPr>
          <p:cNvPr id="15" name="图片 14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07929" y="6067037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9"/>
          <p:cNvSpPr txBox="1"/>
          <p:nvPr/>
        </p:nvSpPr>
        <p:spPr>
          <a:xfrm>
            <a:off x="3703876" y="6276988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1860" y="5604097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/>
          <p:nvPr/>
        </p:nvSpPr>
        <p:spPr>
          <a:xfrm>
            <a:off x="9042373" y="6354291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656167" y="5567947"/>
            <a:ext cx="146261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7506233" y="4266746"/>
            <a:ext cx="10671" cy="17184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7308" y="4570570"/>
            <a:ext cx="467360" cy="597747"/>
          </a:xfrm>
          <a:prstGeom prst="rect">
            <a:avLst/>
          </a:prstGeom>
        </p:spPr>
      </p:pic>
      <p:sp>
        <p:nvSpPr>
          <p:cNvPr id="29" name="TextBox 98"/>
          <p:cNvSpPr txBox="1"/>
          <p:nvPr/>
        </p:nvSpPr>
        <p:spPr>
          <a:xfrm>
            <a:off x="9300209" y="5170805"/>
            <a:ext cx="87630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7195912" y="4214152"/>
            <a:ext cx="225557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2" name="TextBox 26"/>
          <p:cNvSpPr txBox="1"/>
          <p:nvPr/>
        </p:nvSpPr>
        <p:spPr>
          <a:xfrm>
            <a:off x="9300210" y="4345304"/>
            <a:ext cx="9017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503255" y="4922757"/>
            <a:ext cx="16739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490555" y="6003226"/>
            <a:ext cx="17449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14"/>
          <p:cNvSpPr txBox="1"/>
          <p:nvPr/>
        </p:nvSpPr>
        <p:spPr>
          <a:xfrm>
            <a:off x="7243488" y="6015137"/>
            <a:ext cx="2376459" cy="26160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900" dirty="0"/>
              <a:t>Recommended side outlet for cable</a:t>
            </a:r>
            <a:endParaRPr lang="en-US" altLang="zh-CN" sz="900" dirty="0"/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4150360" y="4276171"/>
            <a:ext cx="4697" cy="23297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155057" y="4276170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3627676" y="3922660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3622635" y="4266659"/>
            <a:ext cx="52738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4155057" y="6610363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7123212" y="4278667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4"/>
          <p:cNvSpPr txBox="1"/>
          <p:nvPr/>
        </p:nvSpPr>
        <p:spPr>
          <a:xfrm>
            <a:off x="5634356" y="4601250"/>
            <a:ext cx="114300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TR-JB07-D-IN</a:t>
            </a:r>
            <a:endParaRPr lang="en-US" altLang="zh-CN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7265" y="485775"/>
            <a:ext cx="623570" cy="636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9475" y="3960495"/>
            <a:ext cx="623570" cy="63627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4426</Words>
  <Application>WPS 演示</Application>
  <PresentationFormat>自定义</PresentationFormat>
  <Paragraphs>591</Paragraphs>
  <Slides>16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IPVM</dc:title>
  <dc:creator>yujiansheng</dc:creator>
  <cp:lastModifiedBy>z03758</cp:lastModifiedBy>
  <cp:revision>756</cp:revision>
  <dcterms:created xsi:type="dcterms:W3CDTF">2018-01-25T00:55:00Z</dcterms:created>
  <dcterms:modified xsi:type="dcterms:W3CDTF">2019-08-28T07:58:53Z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